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Lst>
  <p:sldSz cx="18288000" cy="10287000"/>
  <p:notesSz cx="6858000" cy="9144000"/>
  <p:embeddedFontLst>
    <p:embeddedFont>
      <p:font typeface="Canva Sans 1" panose="020B0503030501040103" pitchFamily="34" charset="0"/>
      <p:regular r:id="rId94"/>
    </p:embeddedFont>
    <p:embeddedFont>
      <p:font typeface="Canva Sans 1 Bold" panose="020B0803030501040103" pitchFamily="34" charset="0"/>
      <p:regular r:id="rId95"/>
    </p:embeddedFont>
    <p:embeddedFont>
      <p:font typeface="Cooper Hewitt" pitchFamily="2" charset="0"/>
      <p:regular r:id="rId96"/>
    </p:embeddedFont>
    <p:embeddedFont>
      <p:font typeface="Poppins" panose="020B0502040504020204" pitchFamily="34" charset="0"/>
      <p:regular r:id="rId97"/>
    </p:embeddedFont>
    <p:embeddedFont>
      <p:font typeface="Poppins Bold" pitchFamily="2" charset="0"/>
      <p:regular r:id="rId98"/>
    </p:embeddedFont>
    <p:embeddedFont>
      <p:font typeface="Poppins Bold Italics" pitchFamily="2" charset="0"/>
      <p:regular r:id="rId99"/>
    </p:embeddedFont>
    <p:embeddedFont>
      <p:font typeface="Poppins Italics" pitchFamily="2" charset="0"/>
      <p:regular r:id="rId100"/>
    </p:embeddedFont>
    <p:embeddedFont>
      <p:font typeface="Poppins Medium" panose="020B0502040504020204" pitchFamily="34" charset="0"/>
      <p:regular r:id="rId101"/>
    </p:embeddedFont>
    <p:embeddedFont>
      <p:font typeface="Poppins Semi-Bold" pitchFamily="2" charset="0"/>
      <p:regular r:id="rId102"/>
    </p:embeddedFont>
    <p:embeddedFont>
      <p:font typeface="Poppins Ultra-Bold" pitchFamily="2" charset="0"/>
      <p:regular r:id="rId103"/>
    </p:embeddedFont>
    <p:embeddedFont>
      <p:font typeface="Times New Roman" panose="02020603050405020304" pitchFamily="18" charset="0"/>
      <p:regular r:id="rId104"/>
    </p:embeddedFont>
    <p:embeddedFont>
      <p:font typeface="Times New Roman Bold" panose="02030802070405020303" pitchFamily="18" charset="0"/>
      <p:regular r:id="rId105"/>
    </p:embeddedFont>
    <p:embeddedFont>
      <p:font typeface="Times New Roman Bold Italics" panose="02030802070405090303" pitchFamily="18" charset="0"/>
      <p:regular r:id="rId106"/>
    </p:embeddedFont>
    <p:embeddedFont>
      <p:font typeface="Times New Roman Italics" panose="02030502070405090303" pitchFamily="18" charset="0"/>
      <p:regular r:id="rId10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 /><Relationship Id="rId21" Type="http://schemas.openxmlformats.org/officeDocument/2006/relationships/slide" Target="slides/slide20.xml" /><Relationship Id="rId42" Type="http://schemas.openxmlformats.org/officeDocument/2006/relationships/slide" Target="slides/slide41.xml" /><Relationship Id="rId47" Type="http://schemas.openxmlformats.org/officeDocument/2006/relationships/slide" Target="slides/slide46.xml" /><Relationship Id="rId63" Type="http://schemas.openxmlformats.org/officeDocument/2006/relationships/slide" Target="slides/slide62.xml" /><Relationship Id="rId68" Type="http://schemas.openxmlformats.org/officeDocument/2006/relationships/slide" Target="slides/slide67.xml" /><Relationship Id="rId84" Type="http://schemas.openxmlformats.org/officeDocument/2006/relationships/slide" Target="slides/slide83.xml" /><Relationship Id="rId89" Type="http://schemas.openxmlformats.org/officeDocument/2006/relationships/slide" Target="slides/slide88.xml" /><Relationship Id="rId2" Type="http://schemas.openxmlformats.org/officeDocument/2006/relationships/slide" Target="slides/slide1.xml" /><Relationship Id="rId16" Type="http://schemas.openxmlformats.org/officeDocument/2006/relationships/slide" Target="slides/slide15.xml" /><Relationship Id="rId29" Type="http://schemas.openxmlformats.org/officeDocument/2006/relationships/slide" Target="slides/slide28.xml" /><Relationship Id="rId107" Type="http://schemas.openxmlformats.org/officeDocument/2006/relationships/font" Target="fonts/font14.fntdata"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slide" Target="slides/slide52.xml" /><Relationship Id="rId58" Type="http://schemas.openxmlformats.org/officeDocument/2006/relationships/slide" Target="slides/slide57.xml" /><Relationship Id="rId66" Type="http://schemas.openxmlformats.org/officeDocument/2006/relationships/slide" Target="slides/slide65.xml" /><Relationship Id="rId74" Type="http://schemas.openxmlformats.org/officeDocument/2006/relationships/slide" Target="slides/slide73.xml" /><Relationship Id="rId79" Type="http://schemas.openxmlformats.org/officeDocument/2006/relationships/slide" Target="slides/slide78.xml" /><Relationship Id="rId87" Type="http://schemas.openxmlformats.org/officeDocument/2006/relationships/slide" Target="slides/slide86.xml" /><Relationship Id="rId102" Type="http://schemas.openxmlformats.org/officeDocument/2006/relationships/font" Target="fonts/font9.fntdata" /><Relationship Id="rId110" Type="http://schemas.openxmlformats.org/officeDocument/2006/relationships/theme" Target="theme/theme1.xml" /><Relationship Id="rId5" Type="http://schemas.openxmlformats.org/officeDocument/2006/relationships/slide" Target="slides/slide4.xml" /><Relationship Id="rId61" Type="http://schemas.openxmlformats.org/officeDocument/2006/relationships/slide" Target="slides/slide60.xml" /><Relationship Id="rId82" Type="http://schemas.openxmlformats.org/officeDocument/2006/relationships/slide" Target="slides/slide81.xml" /><Relationship Id="rId90" Type="http://schemas.openxmlformats.org/officeDocument/2006/relationships/slide" Target="slides/slide89.xml" /><Relationship Id="rId95" Type="http://schemas.openxmlformats.org/officeDocument/2006/relationships/font" Target="fonts/font2.fntdata" /><Relationship Id="rId19" Type="http://schemas.openxmlformats.org/officeDocument/2006/relationships/slide" Target="slides/slide1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56" Type="http://schemas.openxmlformats.org/officeDocument/2006/relationships/slide" Target="slides/slide55.xml" /><Relationship Id="rId64" Type="http://schemas.openxmlformats.org/officeDocument/2006/relationships/slide" Target="slides/slide63.xml" /><Relationship Id="rId69" Type="http://schemas.openxmlformats.org/officeDocument/2006/relationships/slide" Target="slides/slide68.xml" /><Relationship Id="rId77" Type="http://schemas.openxmlformats.org/officeDocument/2006/relationships/slide" Target="slides/slide76.xml" /><Relationship Id="rId100" Type="http://schemas.openxmlformats.org/officeDocument/2006/relationships/font" Target="fonts/font7.fntdata" /><Relationship Id="rId105" Type="http://schemas.openxmlformats.org/officeDocument/2006/relationships/font" Target="fonts/font12.fntdata"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slide" Target="slides/slide71.xml" /><Relationship Id="rId80" Type="http://schemas.openxmlformats.org/officeDocument/2006/relationships/slide" Target="slides/slide79.xml" /><Relationship Id="rId85" Type="http://schemas.openxmlformats.org/officeDocument/2006/relationships/slide" Target="slides/slide84.xml" /><Relationship Id="rId93" Type="http://schemas.openxmlformats.org/officeDocument/2006/relationships/slide" Target="slides/slide92.xml" /><Relationship Id="rId98" Type="http://schemas.openxmlformats.org/officeDocument/2006/relationships/font" Target="fonts/font5.fntdata"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slide" Target="slides/slide58.xml" /><Relationship Id="rId67" Type="http://schemas.openxmlformats.org/officeDocument/2006/relationships/slide" Target="slides/slide66.xml" /><Relationship Id="rId103" Type="http://schemas.openxmlformats.org/officeDocument/2006/relationships/font" Target="fonts/font10.fntdata" /><Relationship Id="rId108" Type="http://schemas.openxmlformats.org/officeDocument/2006/relationships/presProps" Target="presProps.xml"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slide" Target="slides/slide61.xml" /><Relationship Id="rId70" Type="http://schemas.openxmlformats.org/officeDocument/2006/relationships/slide" Target="slides/slide69.xml" /><Relationship Id="rId75" Type="http://schemas.openxmlformats.org/officeDocument/2006/relationships/slide" Target="slides/slide74.xml" /><Relationship Id="rId83" Type="http://schemas.openxmlformats.org/officeDocument/2006/relationships/slide" Target="slides/slide82.xml" /><Relationship Id="rId88" Type="http://schemas.openxmlformats.org/officeDocument/2006/relationships/slide" Target="slides/slide87.xml" /><Relationship Id="rId91" Type="http://schemas.openxmlformats.org/officeDocument/2006/relationships/slide" Target="slides/slide90.xml" /><Relationship Id="rId96" Type="http://schemas.openxmlformats.org/officeDocument/2006/relationships/font" Target="fonts/font3.fntdata" /><Relationship Id="rId111"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5.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 Id="rId106" Type="http://schemas.openxmlformats.org/officeDocument/2006/relationships/font" Target="fonts/font13.fntdata" /><Relationship Id="rId10" Type="http://schemas.openxmlformats.org/officeDocument/2006/relationships/slide" Target="slides/slide9.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slide" Target="slides/slide64.xml" /><Relationship Id="rId73" Type="http://schemas.openxmlformats.org/officeDocument/2006/relationships/slide" Target="slides/slide72.xml" /><Relationship Id="rId78" Type="http://schemas.openxmlformats.org/officeDocument/2006/relationships/slide" Target="slides/slide77.xml" /><Relationship Id="rId81" Type="http://schemas.openxmlformats.org/officeDocument/2006/relationships/slide" Target="slides/slide80.xml" /><Relationship Id="rId86" Type="http://schemas.openxmlformats.org/officeDocument/2006/relationships/slide" Target="slides/slide85.xml" /><Relationship Id="rId94" Type="http://schemas.openxmlformats.org/officeDocument/2006/relationships/font" Target="fonts/font1.fntdata" /><Relationship Id="rId99" Type="http://schemas.openxmlformats.org/officeDocument/2006/relationships/font" Target="fonts/font6.fntdata" /><Relationship Id="rId101" Type="http://schemas.openxmlformats.org/officeDocument/2006/relationships/font" Target="fonts/font8.fntdata" /><Relationship Id="rId4" Type="http://schemas.openxmlformats.org/officeDocument/2006/relationships/slide" Target="slides/slide3.xml" /><Relationship Id="rId9" Type="http://schemas.openxmlformats.org/officeDocument/2006/relationships/slide" Target="slides/slide8.xml" /><Relationship Id="rId13" Type="http://schemas.openxmlformats.org/officeDocument/2006/relationships/slide" Target="slides/slide12.xml" /><Relationship Id="rId18" Type="http://schemas.openxmlformats.org/officeDocument/2006/relationships/slide" Target="slides/slide17.xml" /><Relationship Id="rId39" Type="http://schemas.openxmlformats.org/officeDocument/2006/relationships/slide" Target="slides/slide38.xml" /><Relationship Id="rId109" Type="http://schemas.openxmlformats.org/officeDocument/2006/relationships/viewProps" Target="viewProps.xml" /><Relationship Id="rId34" Type="http://schemas.openxmlformats.org/officeDocument/2006/relationships/slide" Target="slides/slide33.xml" /><Relationship Id="rId50" Type="http://schemas.openxmlformats.org/officeDocument/2006/relationships/slide" Target="slides/slide49.xml" /><Relationship Id="rId55" Type="http://schemas.openxmlformats.org/officeDocument/2006/relationships/slide" Target="slides/slide54.xml" /><Relationship Id="rId76" Type="http://schemas.openxmlformats.org/officeDocument/2006/relationships/slide" Target="slides/slide75.xml" /><Relationship Id="rId97" Type="http://schemas.openxmlformats.org/officeDocument/2006/relationships/font" Target="fonts/font4.fntdata" /><Relationship Id="rId104" Type="http://schemas.openxmlformats.org/officeDocument/2006/relationships/font" Target="fonts/font11.fntdata" /><Relationship Id="rId7" Type="http://schemas.openxmlformats.org/officeDocument/2006/relationships/slide" Target="slides/slide6.xml" /><Relationship Id="rId71" Type="http://schemas.openxmlformats.org/officeDocument/2006/relationships/slide" Target="slides/slide70.xml" /><Relationship Id="rId92" Type="http://schemas.openxmlformats.org/officeDocument/2006/relationships/slide" Target="slides/slide9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 /><Relationship Id="rId3" Type="http://schemas.openxmlformats.org/officeDocument/2006/relationships/image" Target="../media/image2.svg" /><Relationship Id="rId7" Type="http://schemas.openxmlformats.org/officeDocument/2006/relationships/image" Target="../media/image6.png" /><Relationship Id="rId2" Type="http://schemas.openxmlformats.org/officeDocument/2006/relationships/image" Target="../media/image1.png" /><Relationship Id="rId1" Type="http://schemas.openxmlformats.org/officeDocument/2006/relationships/slideLayout" Target="../slideLayouts/slideLayout7.xml" /><Relationship Id="rId6" Type="http://schemas.openxmlformats.org/officeDocument/2006/relationships/image" Target="../media/image5.svg" /><Relationship Id="rId11" Type="http://schemas.openxmlformats.org/officeDocument/2006/relationships/image" Target="../media/image10.png" /><Relationship Id="rId5" Type="http://schemas.openxmlformats.org/officeDocument/2006/relationships/image" Target="../media/image4.png" /><Relationship Id="rId10" Type="http://schemas.openxmlformats.org/officeDocument/2006/relationships/image" Target="../media/image9.png" /><Relationship Id="rId4" Type="http://schemas.openxmlformats.org/officeDocument/2006/relationships/image" Target="../media/image3.jpeg" /><Relationship Id="rId9" Type="http://schemas.openxmlformats.org/officeDocument/2006/relationships/image" Target="../media/image8.pn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image" Target="../media/image20.png" /><Relationship Id="rId1" Type="http://schemas.openxmlformats.org/officeDocument/2006/relationships/slideLayout" Target="../slideLayouts/slideLayout7.xml" /></Relationships>
</file>

<file path=ppt/slides/_rels/slide13.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7.xml" /></Relationships>
</file>

<file path=ppt/slides/_rels/slide14.xml.rels><?xml version="1.0" encoding="UTF-8" standalone="yes"?>
<Relationships xmlns="http://schemas.openxmlformats.org/package/2006/relationships"><Relationship Id="rId2" Type="http://schemas.openxmlformats.org/officeDocument/2006/relationships/image" Target="../media/image23.png" /><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7.xml" /></Relationships>
</file>

<file path=ppt/slides/_rels/slide16.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7.xml" /></Relationships>
</file>

<file path=ppt/slides/_rels/slide17.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image" Target="../media/image8.png" /><Relationship Id="rId1" Type="http://schemas.openxmlformats.org/officeDocument/2006/relationships/slideLayout" Target="../slideLayouts/slideLayout7.xml" /></Relationships>
</file>

<file path=ppt/slides/_rels/slide18.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image" Target="../media/image8.png" /><Relationship Id="rId1" Type="http://schemas.openxmlformats.org/officeDocument/2006/relationships/slideLayout" Target="../slideLayouts/slideLayout7.xml" /></Relationships>
</file>

<file path=ppt/slides/_rels/slide19.xml.rels><?xml version="1.0" encoding="UTF-8" standalone="yes"?>
<Relationships xmlns="http://schemas.openxmlformats.org/package/2006/relationships"><Relationship Id="rId3" Type="http://schemas.openxmlformats.org/officeDocument/2006/relationships/image" Target="../media/image26.png" /><Relationship Id="rId2" Type="http://schemas.openxmlformats.org/officeDocument/2006/relationships/image" Target="../media/image8.png" /><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3" Type="http://schemas.openxmlformats.org/officeDocument/2006/relationships/image" Target="../media/image12.svg" /><Relationship Id="rId2" Type="http://schemas.openxmlformats.org/officeDocument/2006/relationships/image" Target="../media/image11.png" /><Relationship Id="rId1" Type="http://schemas.openxmlformats.org/officeDocument/2006/relationships/slideLayout" Target="../slideLayouts/slideLayout7.xml" /></Relationships>
</file>

<file path=ppt/slides/_rels/slide20.xml.rels><?xml version="1.0" encoding="UTF-8" standalone="yes"?>
<Relationships xmlns="http://schemas.openxmlformats.org/package/2006/relationships"><Relationship Id="rId3" Type="http://schemas.openxmlformats.org/officeDocument/2006/relationships/image" Target="../media/image27.png" /><Relationship Id="rId2" Type="http://schemas.openxmlformats.org/officeDocument/2006/relationships/image" Target="../media/image8.png" /><Relationship Id="rId1" Type="http://schemas.openxmlformats.org/officeDocument/2006/relationships/slideLayout" Target="../slideLayouts/slideLayout7.xml" /></Relationships>
</file>

<file path=ppt/slides/_rels/slide21.xml.rels><?xml version="1.0" encoding="UTF-8" standalone="yes"?>
<Relationships xmlns="http://schemas.openxmlformats.org/package/2006/relationships"><Relationship Id="rId3" Type="http://schemas.openxmlformats.org/officeDocument/2006/relationships/image" Target="../media/image28.png" /><Relationship Id="rId2" Type="http://schemas.openxmlformats.org/officeDocument/2006/relationships/image" Target="../media/image8.png" /><Relationship Id="rId1" Type="http://schemas.openxmlformats.org/officeDocument/2006/relationships/slideLayout" Target="../slideLayouts/slideLayout7.xml" /></Relationships>
</file>

<file path=ppt/slides/_rels/slide22.xml.rels><?xml version="1.0" encoding="UTF-8" standalone="yes"?>
<Relationships xmlns="http://schemas.openxmlformats.org/package/2006/relationships"><Relationship Id="rId3" Type="http://schemas.openxmlformats.org/officeDocument/2006/relationships/image" Target="../media/image29.png" /><Relationship Id="rId2" Type="http://schemas.openxmlformats.org/officeDocument/2006/relationships/image" Target="../media/image8.png" /><Relationship Id="rId1" Type="http://schemas.openxmlformats.org/officeDocument/2006/relationships/slideLayout" Target="../slideLayouts/slideLayout7.xml" /></Relationships>
</file>

<file path=ppt/slides/_rels/slide23.xml.rels><?xml version="1.0" encoding="UTF-8" standalone="yes"?>
<Relationships xmlns="http://schemas.openxmlformats.org/package/2006/relationships"><Relationship Id="rId3" Type="http://schemas.openxmlformats.org/officeDocument/2006/relationships/image" Target="../media/image30.png" /><Relationship Id="rId2" Type="http://schemas.openxmlformats.org/officeDocument/2006/relationships/image" Target="../media/image8.png" /><Relationship Id="rId1" Type="http://schemas.openxmlformats.org/officeDocument/2006/relationships/slideLayout" Target="../slideLayouts/slideLayout7.xml" /></Relationships>
</file>

<file path=ppt/slides/_rels/slide24.xml.rels><?xml version="1.0" encoding="UTF-8" standalone="yes"?>
<Relationships xmlns="http://schemas.openxmlformats.org/package/2006/relationships"><Relationship Id="rId3" Type="http://schemas.openxmlformats.org/officeDocument/2006/relationships/image" Target="../media/image31.png" /><Relationship Id="rId2" Type="http://schemas.openxmlformats.org/officeDocument/2006/relationships/image" Target="../media/image8.png" /><Relationship Id="rId1" Type="http://schemas.openxmlformats.org/officeDocument/2006/relationships/slideLayout" Target="../slideLayouts/slideLayout7.xml" /></Relationships>
</file>

<file path=ppt/slides/_rels/slide25.xml.rels><?xml version="1.0" encoding="UTF-8" standalone="yes"?>
<Relationships xmlns="http://schemas.openxmlformats.org/package/2006/relationships"><Relationship Id="rId3" Type="http://schemas.openxmlformats.org/officeDocument/2006/relationships/image" Target="../media/image32.png" /><Relationship Id="rId2" Type="http://schemas.openxmlformats.org/officeDocument/2006/relationships/image" Target="../media/image8.png" /><Relationship Id="rId1" Type="http://schemas.openxmlformats.org/officeDocument/2006/relationships/slideLayout" Target="../slideLayouts/slideLayout7.xml" /></Relationships>
</file>

<file path=ppt/slides/_rels/slide26.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7.xml" /></Relationships>
</file>

<file path=ppt/slides/_rels/slide27.xml.rels><?xml version="1.0" encoding="UTF-8" standalone="yes"?>
<Relationships xmlns="http://schemas.openxmlformats.org/package/2006/relationships"><Relationship Id="rId3" Type="http://schemas.openxmlformats.org/officeDocument/2006/relationships/image" Target="../media/image33.png" /><Relationship Id="rId2" Type="http://schemas.openxmlformats.org/officeDocument/2006/relationships/image" Target="../media/image8.png" /><Relationship Id="rId1" Type="http://schemas.openxmlformats.org/officeDocument/2006/relationships/slideLayout" Target="../slideLayouts/slideLayout7.xml" /></Relationships>
</file>

<file path=ppt/slides/_rels/slide28.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7.xml" /></Relationships>
</file>

<file path=ppt/slides/_rels/slide29.xml.rels><?xml version="1.0" encoding="UTF-8" standalone="yes"?>
<Relationships xmlns="http://schemas.openxmlformats.org/package/2006/relationships"><Relationship Id="rId3" Type="http://schemas.openxmlformats.org/officeDocument/2006/relationships/image" Target="../media/image34.png" /><Relationship Id="rId2" Type="http://schemas.openxmlformats.org/officeDocument/2006/relationships/image" Target="../media/image8.png" /><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7.xml" /></Relationships>
</file>

<file path=ppt/slides/_rels/slide30.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7.xml" /></Relationships>
</file>

<file path=ppt/slides/_rels/slide31.xml.rels><?xml version="1.0" encoding="UTF-8" standalone="yes"?>
<Relationships xmlns="http://schemas.openxmlformats.org/package/2006/relationships"><Relationship Id="rId2" Type="http://schemas.openxmlformats.org/officeDocument/2006/relationships/image" Target="../media/image35.png" /><Relationship Id="rId1" Type="http://schemas.openxmlformats.org/officeDocument/2006/relationships/slideLayout" Target="../slideLayouts/slideLayout7.xml" /></Relationships>
</file>

<file path=ppt/slides/_rels/slide32.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7.xml" /></Relationships>
</file>

<file path=ppt/slides/_rels/slide33.xml.rels><?xml version="1.0" encoding="UTF-8" standalone="yes"?>
<Relationships xmlns="http://schemas.openxmlformats.org/package/2006/relationships"><Relationship Id="rId3" Type="http://schemas.openxmlformats.org/officeDocument/2006/relationships/image" Target="../media/image36.png" /><Relationship Id="rId2" Type="http://schemas.openxmlformats.org/officeDocument/2006/relationships/image" Target="../media/image8.png" /><Relationship Id="rId1" Type="http://schemas.openxmlformats.org/officeDocument/2006/relationships/slideLayout" Target="../slideLayouts/slideLayout7.xml" /><Relationship Id="rId4" Type="http://schemas.openxmlformats.org/officeDocument/2006/relationships/image" Target="../media/image37.svg" /></Relationships>
</file>

<file path=ppt/slides/_rels/slide34.xml.rels><?xml version="1.0" encoding="UTF-8" standalone="yes"?>
<Relationships xmlns="http://schemas.openxmlformats.org/package/2006/relationships"><Relationship Id="rId3" Type="http://schemas.openxmlformats.org/officeDocument/2006/relationships/image" Target="../media/image38.png" /><Relationship Id="rId2" Type="http://schemas.openxmlformats.org/officeDocument/2006/relationships/image" Target="../media/image8.png" /><Relationship Id="rId1" Type="http://schemas.openxmlformats.org/officeDocument/2006/relationships/slideLayout" Target="../slideLayouts/slideLayout7.xml" /><Relationship Id="rId4" Type="http://schemas.openxmlformats.org/officeDocument/2006/relationships/image" Target="../media/image39.svg" /></Relationships>
</file>

<file path=ppt/slides/_rels/slide35.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7.xml" /></Relationships>
</file>

<file path=ppt/slides/_rels/slide36.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7.xml" /></Relationships>
</file>

<file path=ppt/slides/_rels/slide37.xml.rels><?xml version="1.0" encoding="UTF-8" standalone="yes"?>
<Relationships xmlns="http://schemas.openxmlformats.org/package/2006/relationships"><Relationship Id="rId3" Type="http://schemas.openxmlformats.org/officeDocument/2006/relationships/image" Target="../media/image40.png" /><Relationship Id="rId2" Type="http://schemas.openxmlformats.org/officeDocument/2006/relationships/image" Target="../media/image8.png" /><Relationship Id="rId1" Type="http://schemas.openxmlformats.org/officeDocument/2006/relationships/slideLayout" Target="../slideLayouts/slideLayout7.xml" /><Relationship Id="rId4" Type="http://schemas.openxmlformats.org/officeDocument/2006/relationships/image" Target="../media/image41.png" /></Relationships>
</file>

<file path=ppt/slides/_rels/slide38.xml.rels><?xml version="1.0" encoding="UTF-8" standalone="yes"?>
<Relationships xmlns="http://schemas.openxmlformats.org/package/2006/relationships"><Relationship Id="rId3" Type="http://schemas.openxmlformats.org/officeDocument/2006/relationships/image" Target="../media/image42.png" /><Relationship Id="rId2" Type="http://schemas.openxmlformats.org/officeDocument/2006/relationships/image" Target="../media/image8.png" /><Relationship Id="rId1" Type="http://schemas.openxmlformats.org/officeDocument/2006/relationships/slideLayout" Target="../slideLayouts/slideLayout7.xml"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3" Type="http://schemas.openxmlformats.org/officeDocument/2006/relationships/image" Target="../media/image14.svg" /><Relationship Id="rId2" Type="http://schemas.openxmlformats.org/officeDocument/2006/relationships/image" Target="../media/image13.png" /><Relationship Id="rId1" Type="http://schemas.openxmlformats.org/officeDocument/2006/relationships/slideLayout" Target="../slideLayouts/slideLayout7.xml"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2.xml.rels><?xml version="1.0" encoding="UTF-8" standalone="yes"?>
<Relationships xmlns="http://schemas.openxmlformats.org/package/2006/relationships"><Relationship Id="rId2" Type="http://schemas.openxmlformats.org/officeDocument/2006/relationships/image" Target="../media/image43.jpeg" /><Relationship Id="rId1" Type="http://schemas.openxmlformats.org/officeDocument/2006/relationships/slideLayout" Target="../slideLayouts/slideLayout7.xml"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6.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7.xml" /></Relationships>
</file>

<file path=ppt/slides/_rels/slide47.xml.rels><?xml version="1.0" encoding="UTF-8" standalone="yes"?>
<Relationships xmlns="http://schemas.openxmlformats.org/package/2006/relationships"><Relationship Id="rId2" Type="http://schemas.openxmlformats.org/officeDocument/2006/relationships/image" Target="../media/image44.png" /><Relationship Id="rId1" Type="http://schemas.openxmlformats.org/officeDocument/2006/relationships/slideLayout" Target="../slideLayouts/slideLayout7.xml"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9.xml.rels><?xml version="1.0" encoding="UTF-8" standalone="yes"?>
<Relationships xmlns="http://schemas.openxmlformats.org/package/2006/relationships"><Relationship Id="rId3" Type="http://schemas.openxmlformats.org/officeDocument/2006/relationships/image" Target="../media/image46.png" /><Relationship Id="rId2" Type="http://schemas.openxmlformats.org/officeDocument/2006/relationships/image" Target="../media/image45.png" /><Relationship Id="rId1" Type="http://schemas.openxmlformats.org/officeDocument/2006/relationships/slideLayout" Target="../slideLayouts/slideLayout7.xml" /><Relationship Id="rId4" Type="http://schemas.openxmlformats.org/officeDocument/2006/relationships/image" Target="../media/image47.png" /></Relationships>
</file>

<file path=ppt/slides/_rels/slide5.xml.rels><?xml version="1.0" encoding="UTF-8" standalone="yes"?>
<Relationships xmlns="http://schemas.openxmlformats.org/package/2006/relationships"><Relationship Id="rId2" Type="http://schemas.openxmlformats.org/officeDocument/2006/relationships/slide" Target="slide91.xml" /><Relationship Id="rId1" Type="http://schemas.openxmlformats.org/officeDocument/2006/relationships/slideLayout" Target="../slideLayouts/slideLayout7.xml" /></Relationships>
</file>

<file path=ppt/slides/_rels/slide50.xml.rels><?xml version="1.0" encoding="UTF-8" standalone="yes"?>
<Relationships xmlns="http://schemas.openxmlformats.org/package/2006/relationships"><Relationship Id="rId3" Type="http://schemas.openxmlformats.org/officeDocument/2006/relationships/image" Target="../media/image49.png" /><Relationship Id="rId2" Type="http://schemas.openxmlformats.org/officeDocument/2006/relationships/image" Target="../media/image48.png" /><Relationship Id="rId1" Type="http://schemas.openxmlformats.org/officeDocument/2006/relationships/slideLayout" Target="../slideLayouts/slideLayout7.xml" /></Relationships>
</file>

<file path=ppt/slides/_rels/slide51.xml.rels><?xml version="1.0" encoding="UTF-8" standalone="yes"?>
<Relationships xmlns="http://schemas.openxmlformats.org/package/2006/relationships"><Relationship Id="rId3" Type="http://schemas.openxmlformats.org/officeDocument/2006/relationships/image" Target="../media/image51.png" /><Relationship Id="rId2" Type="http://schemas.openxmlformats.org/officeDocument/2006/relationships/image" Target="../media/image50.png" /><Relationship Id="rId1" Type="http://schemas.openxmlformats.org/officeDocument/2006/relationships/slideLayout" Target="../slideLayouts/slideLayout7.xml"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3.xml.rels><?xml version="1.0" encoding="UTF-8" standalone="yes"?>
<Relationships xmlns="http://schemas.openxmlformats.org/package/2006/relationships"><Relationship Id="rId2" Type="http://schemas.openxmlformats.org/officeDocument/2006/relationships/image" Target="../media/image52.png" /><Relationship Id="rId1" Type="http://schemas.openxmlformats.org/officeDocument/2006/relationships/slideLayout" Target="../slideLayouts/slideLayout7.xml" /></Relationships>
</file>

<file path=ppt/slides/_rels/slide54.xml.rels><?xml version="1.0" encoding="UTF-8" standalone="yes"?>
<Relationships xmlns="http://schemas.openxmlformats.org/package/2006/relationships"><Relationship Id="rId2" Type="http://schemas.openxmlformats.org/officeDocument/2006/relationships/image" Target="../media/image53.png" /><Relationship Id="rId1" Type="http://schemas.openxmlformats.org/officeDocument/2006/relationships/slideLayout" Target="../slideLayouts/slideLayout7.xml"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9.xml.rels><?xml version="1.0" encoding="UTF-8" standalone="yes"?>
<Relationships xmlns="http://schemas.openxmlformats.org/package/2006/relationships"><Relationship Id="rId2" Type="http://schemas.openxmlformats.org/officeDocument/2006/relationships/image" Target="../media/image54.png" /><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7.xml" /></Relationships>
</file>

<file path=ppt/slides/_rels/slide60.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7.xml" /></Relationships>
</file>

<file path=ppt/slides/_rels/slide61.xml.rels><?xml version="1.0" encoding="UTF-8" standalone="yes"?>
<Relationships xmlns="http://schemas.openxmlformats.org/package/2006/relationships"><Relationship Id="rId8" Type="http://schemas.openxmlformats.org/officeDocument/2006/relationships/image" Target="../media/image60.png" /><Relationship Id="rId3" Type="http://schemas.openxmlformats.org/officeDocument/2006/relationships/image" Target="../media/image55.png" /><Relationship Id="rId7" Type="http://schemas.openxmlformats.org/officeDocument/2006/relationships/image" Target="../media/image59.svg" /><Relationship Id="rId2" Type="http://schemas.openxmlformats.org/officeDocument/2006/relationships/image" Target="../media/image8.png" /><Relationship Id="rId1" Type="http://schemas.openxmlformats.org/officeDocument/2006/relationships/slideLayout" Target="../slideLayouts/slideLayout7.xml" /><Relationship Id="rId6" Type="http://schemas.openxmlformats.org/officeDocument/2006/relationships/image" Target="../media/image58.png" /><Relationship Id="rId11" Type="http://schemas.openxmlformats.org/officeDocument/2006/relationships/image" Target="../media/image63.svg" /><Relationship Id="rId5" Type="http://schemas.openxmlformats.org/officeDocument/2006/relationships/image" Target="../media/image57.png" /><Relationship Id="rId10" Type="http://schemas.openxmlformats.org/officeDocument/2006/relationships/image" Target="../media/image62.png" /><Relationship Id="rId4" Type="http://schemas.openxmlformats.org/officeDocument/2006/relationships/image" Target="../media/image56.svg" /><Relationship Id="rId9" Type="http://schemas.openxmlformats.org/officeDocument/2006/relationships/image" Target="../media/image61.png" /></Relationships>
</file>

<file path=ppt/slides/_rels/slide62.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7.xml" /></Relationships>
</file>

<file path=ppt/slides/_rels/slide63.xml.rels><?xml version="1.0" encoding="UTF-8" standalone="yes"?>
<Relationships xmlns="http://schemas.openxmlformats.org/package/2006/relationships"><Relationship Id="rId3" Type="http://schemas.openxmlformats.org/officeDocument/2006/relationships/image" Target="../media/image65.png" /><Relationship Id="rId2" Type="http://schemas.openxmlformats.org/officeDocument/2006/relationships/image" Target="../media/image64.png" /><Relationship Id="rId1" Type="http://schemas.openxmlformats.org/officeDocument/2006/relationships/slideLayout" Target="../slideLayouts/slideLayout7.xml" /><Relationship Id="rId5" Type="http://schemas.openxmlformats.org/officeDocument/2006/relationships/image" Target="../media/image67.png" /><Relationship Id="rId4" Type="http://schemas.openxmlformats.org/officeDocument/2006/relationships/image" Target="../media/image66.png" /></Relationships>
</file>

<file path=ppt/slides/_rels/slide64.xml.rels><?xml version="1.0" encoding="UTF-8" standalone="yes"?>
<Relationships xmlns="http://schemas.openxmlformats.org/package/2006/relationships"><Relationship Id="rId3" Type="http://schemas.openxmlformats.org/officeDocument/2006/relationships/image" Target="../media/image68.png" /><Relationship Id="rId2" Type="http://schemas.openxmlformats.org/officeDocument/2006/relationships/image" Target="../media/image64.png" /><Relationship Id="rId1" Type="http://schemas.openxmlformats.org/officeDocument/2006/relationships/slideLayout" Target="../slideLayouts/slideLayout7.xml" /><Relationship Id="rId5" Type="http://schemas.openxmlformats.org/officeDocument/2006/relationships/image" Target="../media/image70.png" /><Relationship Id="rId4" Type="http://schemas.openxmlformats.org/officeDocument/2006/relationships/image" Target="../media/image69.jpeg" /></Relationships>
</file>

<file path=ppt/slides/_rels/slide65.xml.rels><?xml version="1.0" encoding="UTF-8" standalone="yes"?>
<Relationships xmlns="http://schemas.openxmlformats.org/package/2006/relationships"><Relationship Id="rId8" Type="http://schemas.openxmlformats.org/officeDocument/2006/relationships/image" Target="../media/image77.png" /><Relationship Id="rId3" Type="http://schemas.openxmlformats.org/officeDocument/2006/relationships/image" Target="../media/image72.svg" /><Relationship Id="rId7" Type="http://schemas.openxmlformats.org/officeDocument/2006/relationships/image" Target="../media/image76.svg" /><Relationship Id="rId2" Type="http://schemas.openxmlformats.org/officeDocument/2006/relationships/image" Target="../media/image71.png" /><Relationship Id="rId1" Type="http://schemas.openxmlformats.org/officeDocument/2006/relationships/slideLayout" Target="../slideLayouts/slideLayout7.xml" /><Relationship Id="rId6" Type="http://schemas.openxmlformats.org/officeDocument/2006/relationships/image" Target="../media/image75.png" /><Relationship Id="rId11" Type="http://schemas.openxmlformats.org/officeDocument/2006/relationships/image" Target="../media/image80.jpeg" /><Relationship Id="rId5" Type="http://schemas.openxmlformats.org/officeDocument/2006/relationships/image" Target="../media/image74.svg" /><Relationship Id="rId10" Type="http://schemas.openxmlformats.org/officeDocument/2006/relationships/image" Target="../media/image79.png" /><Relationship Id="rId4" Type="http://schemas.openxmlformats.org/officeDocument/2006/relationships/image" Target="../media/image73.png" /><Relationship Id="rId9" Type="http://schemas.openxmlformats.org/officeDocument/2006/relationships/image" Target="../media/image78.svg" /></Relationships>
</file>

<file path=ppt/slides/_rels/slide66.xml.rels><?xml version="1.0" encoding="UTF-8" standalone="yes"?>
<Relationships xmlns="http://schemas.openxmlformats.org/package/2006/relationships"><Relationship Id="rId8" Type="http://schemas.openxmlformats.org/officeDocument/2006/relationships/image" Target="../media/image87.png" /><Relationship Id="rId13" Type="http://schemas.openxmlformats.org/officeDocument/2006/relationships/image" Target="../media/image64.png" /><Relationship Id="rId3" Type="http://schemas.openxmlformats.org/officeDocument/2006/relationships/image" Target="../media/image82.svg" /><Relationship Id="rId7" Type="http://schemas.openxmlformats.org/officeDocument/2006/relationships/image" Target="../media/image86.svg" /><Relationship Id="rId12" Type="http://schemas.openxmlformats.org/officeDocument/2006/relationships/image" Target="../media/image91.png" /><Relationship Id="rId2" Type="http://schemas.openxmlformats.org/officeDocument/2006/relationships/image" Target="../media/image81.png" /><Relationship Id="rId1" Type="http://schemas.openxmlformats.org/officeDocument/2006/relationships/slideLayout" Target="../slideLayouts/slideLayout7.xml" /><Relationship Id="rId6" Type="http://schemas.openxmlformats.org/officeDocument/2006/relationships/image" Target="../media/image85.png" /><Relationship Id="rId11" Type="http://schemas.openxmlformats.org/officeDocument/2006/relationships/image" Target="../media/image90.svg" /><Relationship Id="rId5" Type="http://schemas.openxmlformats.org/officeDocument/2006/relationships/image" Target="../media/image84.svg" /><Relationship Id="rId10" Type="http://schemas.openxmlformats.org/officeDocument/2006/relationships/image" Target="../media/image89.png" /><Relationship Id="rId4" Type="http://schemas.openxmlformats.org/officeDocument/2006/relationships/image" Target="../media/image83.png" /><Relationship Id="rId9" Type="http://schemas.openxmlformats.org/officeDocument/2006/relationships/image" Target="../media/image88.svg" /></Relationships>
</file>

<file path=ppt/slides/_rels/slide67.xml.rels><?xml version="1.0" encoding="UTF-8" standalone="yes"?>
<Relationships xmlns="http://schemas.openxmlformats.org/package/2006/relationships"><Relationship Id="rId8" Type="http://schemas.openxmlformats.org/officeDocument/2006/relationships/image" Target="../media/image85.png" /><Relationship Id="rId13" Type="http://schemas.openxmlformats.org/officeDocument/2006/relationships/image" Target="../media/image90.svg" /><Relationship Id="rId3" Type="http://schemas.openxmlformats.org/officeDocument/2006/relationships/image" Target="../media/image93.svg" /><Relationship Id="rId7" Type="http://schemas.openxmlformats.org/officeDocument/2006/relationships/image" Target="../media/image84.svg" /><Relationship Id="rId12" Type="http://schemas.openxmlformats.org/officeDocument/2006/relationships/image" Target="../media/image89.png" /><Relationship Id="rId2" Type="http://schemas.openxmlformats.org/officeDocument/2006/relationships/image" Target="../media/image92.png" /><Relationship Id="rId1" Type="http://schemas.openxmlformats.org/officeDocument/2006/relationships/slideLayout" Target="../slideLayouts/slideLayout7.xml" /><Relationship Id="rId6" Type="http://schemas.openxmlformats.org/officeDocument/2006/relationships/image" Target="../media/image83.png" /><Relationship Id="rId11" Type="http://schemas.openxmlformats.org/officeDocument/2006/relationships/image" Target="../media/image88.svg" /><Relationship Id="rId5" Type="http://schemas.openxmlformats.org/officeDocument/2006/relationships/image" Target="../media/image82.svg" /><Relationship Id="rId15" Type="http://schemas.openxmlformats.org/officeDocument/2006/relationships/image" Target="../media/image64.png" /><Relationship Id="rId10" Type="http://schemas.openxmlformats.org/officeDocument/2006/relationships/image" Target="../media/image87.png" /><Relationship Id="rId4" Type="http://schemas.openxmlformats.org/officeDocument/2006/relationships/image" Target="../media/image81.png" /><Relationship Id="rId9" Type="http://schemas.openxmlformats.org/officeDocument/2006/relationships/image" Target="../media/image86.svg" /><Relationship Id="rId14" Type="http://schemas.openxmlformats.org/officeDocument/2006/relationships/image" Target="../media/image94.png" /></Relationships>
</file>

<file path=ppt/slides/_rels/slide68.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7.xml" /></Relationships>
</file>

<file path=ppt/slides/_rels/slide69.xml.rels><?xml version="1.0" encoding="UTF-8" standalone="yes"?>
<Relationships xmlns="http://schemas.openxmlformats.org/package/2006/relationships"><Relationship Id="rId2" Type="http://schemas.openxmlformats.org/officeDocument/2006/relationships/image" Target="../media/image95.png" /><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7.xml" /></Relationships>
</file>

<file path=ppt/slides/_rels/slide70.xml.rels><?xml version="1.0" encoding="UTF-8" standalone="yes"?>
<Relationships xmlns="http://schemas.openxmlformats.org/package/2006/relationships"><Relationship Id="rId2" Type="http://schemas.openxmlformats.org/officeDocument/2006/relationships/image" Target="../media/image96.png" /><Relationship Id="rId1" Type="http://schemas.openxmlformats.org/officeDocument/2006/relationships/slideLayout" Target="../slideLayouts/slideLayout7.xml" /></Relationships>
</file>

<file path=ppt/slides/_rels/slide71.xml.rels><?xml version="1.0" encoding="UTF-8" standalone="yes"?>
<Relationships xmlns="http://schemas.openxmlformats.org/package/2006/relationships"><Relationship Id="rId2" Type="http://schemas.openxmlformats.org/officeDocument/2006/relationships/image" Target="../media/image97.png" /><Relationship Id="rId1" Type="http://schemas.openxmlformats.org/officeDocument/2006/relationships/slideLayout" Target="../slideLayouts/slideLayout7.xml" /></Relationships>
</file>

<file path=ppt/slides/_rels/slide72.xml.rels><?xml version="1.0" encoding="UTF-8" standalone="yes"?>
<Relationships xmlns="http://schemas.openxmlformats.org/package/2006/relationships"><Relationship Id="rId2" Type="http://schemas.openxmlformats.org/officeDocument/2006/relationships/image" Target="../media/image98.png" /><Relationship Id="rId1" Type="http://schemas.openxmlformats.org/officeDocument/2006/relationships/slideLayout" Target="../slideLayouts/slideLayout7.xml" /></Relationships>
</file>

<file path=ppt/slides/_rels/slide73.xml.rels><?xml version="1.0" encoding="UTF-8" standalone="yes"?>
<Relationships xmlns="http://schemas.openxmlformats.org/package/2006/relationships"><Relationship Id="rId2" Type="http://schemas.openxmlformats.org/officeDocument/2006/relationships/image" Target="../media/image99.png" /><Relationship Id="rId1" Type="http://schemas.openxmlformats.org/officeDocument/2006/relationships/slideLayout" Target="../slideLayouts/slideLayout7.xml" /></Relationships>
</file>

<file path=ppt/slides/_rels/slide74.xml.rels><?xml version="1.0" encoding="UTF-8" standalone="yes"?>
<Relationships xmlns="http://schemas.openxmlformats.org/package/2006/relationships"><Relationship Id="rId2" Type="http://schemas.openxmlformats.org/officeDocument/2006/relationships/image" Target="../media/image100.png" /><Relationship Id="rId1" Type="http://schemas.openxmlformats.org/officeDocument/2006/relationships/slideLayout" Target="../slideLayouts/slideLayout7.xml" /></Relationships>
</file>

<file path=ppt/slides/_rels/slide75.xml.rels><?xml version="1.0" encoding="UTF-8" standalone="yes"?>
<Relationships xmlns="http://schemas.openxmlformats.org/package/2006/relationships"><Relationship Id="rId2" Type="http://schemas.openxmlformats.org/officeDocument/2006/relationships/image" Target="../media/image101.png" /><Relationship Id="rId1" Type="http://schemas.openxmlformats.org/officeDocument/2006/relationships/slideLayout" Target="../slideLayouts/slideLayout7.xml" /></Relationships>
</file>

<file path=ppt/slides/_rels/slide76.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7.xml" /></Relationships>
</file>

<file path=ppt/slides/_rels/slide77.xml.rels><?xml version="1.0" encoding="UTF-8" standalone="yes"?>
<Relationships xmlns="http://schemas.openxmlformats.org/package/2006/relationships"><Relationship Id="rId3" Type="http://schemas.openxmlformats.org/officeDocument/2006/relationships/image" Target="../media/image103.svg" /><Relationship Id="rId2" Type="http://schemas.openxmlformats.org/officeDocument/2006/relationships/image" Target="../media/image102.png" /><Relationship Id="rId1" Type="http://schemas.openxmlformats.org/officeDocument/2006/relationships/slideLayout" Target="../slideLayouts/slideLayout7.xml" /><Relationship Id="rId6" Type="http://schemas.openxmlformats.org/officeDocument/2006/relationships/image" Target="../media/image105.png" /><Relationship Id="rId5" Type="http://schemas.openxmlformats.org/officeDocument/2006/relationships/image" Target="../media/image8.png" /><Relationship Id="rId4" Type="http://schemas.openxmlformats.org/officeDocument/2006/relationships/image" Target="../media/image104.png" /></Relationships>
</file>

<file path=ppt/slides/_rels/slide78.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7.xml" /></Relationships>
</file>

<file path=ppt/slides/_rels/slide79.xml.rels><?xml version="1.0" encoding="UTF-8" standalone="yes"?>
<Relationships xmlns="http://schemas.openxmlformats.org/package/2006/relationships"><Relationship Id="rId3" Type="http://schemas.openxmlformats.org/officeDocument/2006/relationships/image" Target="../media/image106.png" /><Relationship Id="rId2" Type="http://schemas.openxmlformats.org/officeDocument/2006/relationships/image" Target="../media/image8.png" /><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 /><Relationship Id="rId2" Type="http://schemas.openxmlformats.org/officeDocument/2006/relationships/video" Target="../media/media1.mp4" /><Relationship Id="rId1" Type="http://schemas.microsoft.com/office/2007/relationships/media" Target="../media/media1.mp4" /><Relationship Id="rId4" Type="http://schemas.openxmlformats.org/officeDocument/2006/relationships/image" Target="../media/image17.jpeg" /></Relationships>
</file>

<file path=ppt/slides/_rels/slide80.xml.rels><?xml version="1.0" encoding="UTF-8" standalone="yes"?>
<Relationships xmlns="http://schemas.openxmlformats.org/package/2006/relationships"><Relationship Id="rId3" Type="http://schemas.openxmlformats.org/officeDocument/2006/relationships/image" Target="../media/image107.png" /><Relationship Id="rId2" Type="http://schemas.openxmlformats.org/officeDocument/2006/relationships/image" Target="../media/image8.png" /><Relationship Id="rId1" Type="http://schemas.openxmlformats.org/officeDocument/2006/relationships/slideLayout" Target="../slideLayouts/slideLayout7.xml" /><Relationship Id="rId4" Type="http://schemas.openxmlformats.org/officeDocument/2006/relationships/image" Target="../media/image108.png" /></Relationships>
</file>

<file path=ppt/slides/_rels/slide81.xml.rels><?xml version="1.0" encoding="UTF-8" standalone="yes"?>
<Relationships xmlns="http://schemas.openxmlformats.org/package/2006/relationships"><Relationship Id="rId3" Type="http://schemas.openxmlformats.org/officeDocument/2006/relationships/image" Target="../media/image109.png" /><Relationship Id="rId2" Type="http://schemas.openxmlformats.org/officeDocument/2006/relationships/image" Target="../media/image8.png" /><Relationship Id="rId1" Type="http://schemas.openxmlformats.org/officeDocument/2006/relationships/slideLayout" Target="../slideLayouts/slideLayout7.xml" /></Relationships>
</file>

<file path=ppt/slides/_rels/slide82.xml.rels><?xml version="1.0" encoding="UTF-8" standalone="yes"?>
<Relationships xmlns="http://schemas.openxmlformats.org/package/2006/relationships"><Relationship Id="rId3" Type="http://schemas.openxmlformats.org/officeDocument/2006/relationships/image" Target="../media/image110.png" /><Relationship Id="rId2" Type="http://schemas.openxmlformats.org/officeDocument/2006/relationships/image" Target="../media/image8.png" /><Relationship Id="rId1" Type="http://schemas.openxmlformats.org/officeDocument/2006/relationships/slideLayout" Target="../slideLayouts/slideLayout7.xml" /></Relationships>
</file>

<file path=ppt/slides/_rels/slide83.xml.rels><?xml version="1.0" encoding="UTF-8" standalone="yes"?>
<Relationships xmlns="http://schemas.openxmlformats.org/package/2006/relationships"><Relationship Id="rId3" Type="http://schemas.openxmlformats.org/officeDocument/2006/relationships/image" Target="../media/image111.png" /><Relationship Id="rId2" Type="http://schemas.openxmlformats.org/officeDocument/2006/relationships/image" Target="../media/image8.png" /><Relationship Id="rId1" Type="http://schemas.openxmlformats.org/officeDocument/2006/relationships/slideLayout" Target="../slideLayouts/slideLayout7.xml" /></Relationships>
</file>

<file path=ppt/slides/_rels/slide84.xml.rels><?xml version="1.0" encoding="UTF-8" standalone="yes"?>
<Relationships xmlns="http://schemas.openxmlformats.org/package/2006/relationships"><Relationship Id="rId3" Type="http://schemas.openxmlformats.org/officeDocument/2006/relationships/image" Target="../media/image112.png" /><Relationship Id="rId2" Type="http://schemas.openxmlformats.org/officeDocument/2006/relationships/image" Target="../media/image8.png" /><Relationship Id="rId1" Type="http://schemas.openxmlformats.org/officeDocument/2006/relationships/slideLayout" Target="../slideLayouts/slideLayout7.xml" /></Relationships>
</file>

<file path=ppt/slides/_rels/slide85.xml.rels><?xml version="1.0" encoding="UTF-8" standalone="yes"?>
<Relationships xmlns="http://schemas.openxmlformats.org/package/2006/relationships"><Relationship Id="rId3" Type="http://schemas.openxmlformats.org/officeDocument/2006/relationships/image" Target="../media/image113.png" /><Relationship Id="rId2" Type="http://schemas.openxmlformats.org/officeDocument/2006/relationships/image" Target="../media/image8.png" /><Relationship Id="rId1" Type="http://schemas.openxmlformats.org/officeDocument/2006/relationships/slideLayout" Target="../slideLayouts/slideLayout7.xml" /></Relationships>
</file>

<file path=ppt/slides/_rels/slide86.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7.xml" /></Relationships>
</file>

<file path=ppt/slides/_rels/slide87.xml.rels><?xml version="1.0" encoding="UTF-8" standalone="yes"?>
<Relationships xmlns="http://schemas.openxmlformats.org/package/2006/relationships"><Relationship Id="rId3" Type="http://schemas.openxmlformats.org/officeDocument/2006/relationships/image" Target="../media/image115.png" /><Relationship Id="rId2" Type="http://schemas.openxmlformats.org/officeDocument/2006/relationships/image" Target="../media/image114.png" /><Relationship Id="rId1" Type="http://schemas.openxmlformats.org/officeDocument/2006/relationships/slideLayout" Target="../slideLayouts/slideLayout7.xml" /><Relationship Id="rId5" Type="http://schemas.openxmlformats.org/officeDocument/2006/relationships/image" Target="../media/image8.png" /><Relationship Id="rId4" Type="http://schemas.openxmlformats.org/officeDocument/2006/relationships/image" Target="../media/image116.png" /></Relationships>
</file>

<file path=ppt/slides/_rels/slide88.xml.rels><?xml version="1.0" encoding="UTF-8" standalone="yes"?>
<Relationships xmlns="http://schemas.openxmlformats.org/package/2006/relationships"><Relationship Id="rId3" Type="http://schemas.openxmlformats.org/officeDocument/2006/relationships/image" Target="../media/image117.png" /><Relationship Id="rId2" Type="http://schemas.openxmlformats.org/officeDocument/2006/relationships/image" Target="../media/image8.png" /><Relationship Id="rId1" Type="http://schemas.openxmlformats.org/officeDocument/2006/relationships/slideLayout" Target="../slideLayouts/slideLayout7.xml" /><Relationship Id="rId5" Type="http://schemas.openxmlformats.org/officeDocument/2006/relationships/image" Target="../media/image119.png" /><Relationship Id="rId4" Type="http://schemas.openxmlformats.org/officeDocument/2006/relationships/image" Target="../media/image118.png" /></Relationships>
</file>

<file path=ppt/slides/_rels/slide89.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3" Type="http://schemas.openxmlformats.org/officeDocument/2006/relationships/image" Target="../media/image19.svg" /><Relationship Id="rId2" Type="http://schemas.openxmlformats.org/officeDocument/2006/relationships/image" Target="../media/image18.png" /><Relationship Id="rId1" Type="http://schemas.openxmlformats.org/officeDocument/2006/relationships/slideLayout" Target="../slideLayouts/slideLayout7.xml" /><Relationship Id="rId4" Type="http://schemas.openxmlformats.org/officeDocument/2006/relationships/image" Target="../media/image8.png" /></Relationships>
</file>

<file path=ppt/slides/_rels/slide90.xml.rels><?xml version="1.0" encoding="UTF-8" standalone="yes"?>
<Relationships xmlns="http://schemas.openxmlformats.org/package/2006/relationships"><Relationship Id="rId8" Type="http://schemas.openxmlformats.org/officeDocument/2006/relationships/image" Target="../media/image126.png" /><Relationship Id="rId3" Type="http://schemas.openxmlformats.org/officeDocument/2006/relationships/image" Target="../media/image121.svg" /><Relationship Id="rId7" Type="http://schemas.openxmlformats.org/officeDocument/2006/relationships/image" Target="../media/image125.png" /><Relationship Id="rId2" Type="http://schemas.openxmlformats.org/officeDocument/2006/relationships/image" Target="../media/image120.png" /><Relationship Id="rId1" Type="http://schemas.openxmlformats.org/officeDocument/2006/relationships/slideLayout" Target="../slideLayouts/slideLayout7.xml" /><Relationship Id="rId6" Type="http://schemas.openxmlformats.org/officeDocument/2006/relationships/image" Target="../media/image124.png" /><Relationship Id="rId11" Type="http://schemas.openxmlformats.org/officeDocument/2006/relationships/image" Target="../media/image129.svg" /><Relationship Id="rId5" Type="http://schemas.openxmlformats.org/officeDocument/2006/relationships/image" Target="../media/image123.png" /><Relationship Id="rId10" Type="http://schemas.openxmlformats.org/officeDocument/2006/relationships/image" Target="../media/image128.png" /><Relationship Id="rId4" Type="http://schemas.openxmlformats.org/officeDocument/2006/relationships/image" Target="../media/image122.png" /><Relationship Id="rId9" Type="http://schemas.openxmlformats.org/officeDocument/2006/relationships/image" Target="../media/image127.png" /></Relationships>
</file>

<file path=ppt/slides/_rels/slide91.xml.rels><?xml version="1.0" encoding="UTF-8" standalone="yes"?>
<Relationships xmlns="http://schemas.openxmlformats.org/package/2006/relationships"><Relationship Id="rId3" Type="http://schemas.openxmlformats.org/officeDocument/2006/relationships/hyperlink" Target="https://www.founderjar.com/online-travel-stats/#:~:text=Key%20Online%20Travel%20Booking%20Statistics%201%20The%20size,website%20visits%20before%20deciding%20and%20making%20a%20booking." TargetMode="External" /><Relationship Id="rId2" Type="http://schemas.openxmlformats.org/officeDocument/2006/relationships/image" Target="../media/image8.png" /><Relationship Id="rId1" Type="http://schemas.openxmlformats.org/officeDocument/2006/relationships/slideLayout" Target="../slideLayouts/slideLayout7.xml" /></Relationships>
</file>

<file path=ppt/slides/_rels/slide92.xml.rels><?xml version="1.0" encoding="UTF-8" standalone="yes"?>
<Relationships xmlns="http://schemas.openxmlformats.org/package/2006/relationships"><Relationship Id="rId8" Type="http://schemas.openxmlformats.org/officeDocument/2006/relationships/image" Target="../media/image132.svg" /><Relationship Id="rId3" Type="http://schemas.openxmlformats.org/officeDocument/2006/relationships/image" Target="../media/image2.svg" /><Relationship Id="rId7" Type="http://schemas.openxmlformats.org/officeDocument/2006/relationships/image" Target="../media/image131.png" /><Relationship Id="rId2" Type="http://schemas.openxmlformats.org/officeDocument/2006/relationships/image" Target="../media/image1.png" /><Relationship Id="rId1" Type="http://schemas.openxmlformats.org/officeDocument/2006/relationships/slideLayout" Target="../slideLayouts/slideLayout7.xml" /><Relationship Id="rId6" Type="http://schemas.openxmlformats.org/officeDocument/2006/relationships/image" Target="../media/image130.jpeg" /><Relationship Id="rId11" Type="http://schemas.openxmlformats.org/officeDocument/2006/relationships/image" Target="../media/image8.png" /><Relationship Id="rId5" Type="http://schemas.openxmlformats.org/officeDocument/2006/relationships/image" Target="../media/image5.svg" /><Relationship Id="rId10" Type="http://schemas.openxmlformats.org/officeDocument/2006/relationships/image" Target="../media/image7.svg" /><Relationship Id="rId4" Type="http://schemas.openxmlformats.org/officeDocument/2006/relationships/image" Target="../media/image4.png" /><Relationship Id="rId9" Type="http://schemas.openxmlformats.org/officeDocument/2006/relationships/image" Target="../media/image6.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11555" y="1979416"/>
            <a:ext cx="6055396" cy="6055396"/>
          </a:xfrm>
          <a:custGeom>
            <a:avLst/>
            <a:gdLst/>
            <a:ahLst/>
            <a:cxnLst/>
            <a:rect l="l" t="t" r="r" b="b"/>
            <a:pathLst>
              <a:path w="6055396" h="6055396">
                <a:moveTo>
                  <a:pt x="0" y="0"/>
                </a:moveTo>
                <a:lnTo>
                  <a:pt x="6055396" y="0"/>
                </a:lnTo>
                <a:lnTo>
                  <a:pt x="6055396" y="6055397"/>
                </a:lnTo>
                <a:lnTo>
                  <a:pt x="0" y="60553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953820" y="2240702"/>
            <a:ext cx="5805876" cy="5532824"/>
            <a:chOff x="0" y="0"/>
            <a:chExt cx="852913" cy="812800"/>
          </a:xfrm>
        </p:grpSpPr>
        <p:sp>
          <p:nvSpPr>
            <p:cNvPr id="4" name="Freeform 4"/>
            <p:cNvSpPr/>
            <p:nvPr/>
          </p:nvSpPr>
          <p:spPr>
            <a:xfrm>
              <a:off x="0" y="0"/>
              <a:ext cx="852913" cy="812800"/>
            </a:xfrm>
            <a:custGeom>
              <a:avLst/>
              <a:gdLst/>
              <a:ahLst/>
              <a:cxnLst/>
              <a:rect l="l" t="t" r="r" b="b"/>
              <a:pathLst>
                <a:path w="852913" h="812800">
                  <a:moveTo>
                    <a:pt x="426456" y="0"/>
                  </a:moveTo>
                  <a:cubicBezTo>
                    <a:pt x="190931" y="0"/>
                    <a:pt x="0" y="181951"/>
                    <a:pt x="0" y="406400"/>
                  </a:cubicBezTo>
                  <a:cubicBezTo>
                    <a:pt x="0" y="630849"/>
                    <a:pt x="190931" y="812800"/>
                    <a:pt x="426456" y="812800"/>
                  </a:cubicBezTo>
                  <a:cubicBezTo>
                    <a:pt x="661982" y="812800"/>
                    <a:pt x="852913" y="630849"/>
                    <a:pt x="852913" y="406400"/>
                  </a:cubicBezTo>
                  <a:cubicBezTo>
                    <a:pt x="852913" y="181951"/>
                    <a:pt x="661982" y="0"/>
                    <a:pt x="426456" y="0"/>
                  </a:cubicBezTo>
                  <a:close/>
                </a:path>
              </a:pathLst>
            </a:custGeom>
            <a:solidFill>
              <a:srgbClr val="FFBC00"/>
            </a:solidFill>
          </p:spPr>
        </p:sp>
        <p:sp>
          <p:nvSpPr>
            <p:cNvPr id="5" name="TextBox 5"/>
            <p:cNvSpPr txBox="1"/>
            <p:nvPr/>
          </p:nvSpPr>
          <p:spPr>
            <a:xfrm>
              <a:off x="79961" y="19050"/>
              <a:ext cx="692992" cy="717550"/>
            </a:xfrm>
            <a:prstGeom prst="rect">
              <a:avLst/>
            </a:prstGeom>
          </p:spPr>
          <p:txBody>
            <a:bodyPr lIns="50800" tIns="50800" rIns="50800" bIns="50800" rtlCol="0" anchor="ctr"/>
            <a:lstStyle/>
            <a:p>
              <a:pPr algn="ctr">
                <a:lnSpc>
                  <a:spcPts val="2659"/>
                </a:lnSpc>
              </a:pPr>
              <a:endParaRPr/>
            </a:p>
          </p:txBody>
        </p:sp>
      </p:grpSp>
      <p:grpSp>
        <p:nvGrpSpPr>
          <p:cNvPr id="6" name="Group 6"/>
          <p:cNvGrpSpPr>
            <a:grpSpLocks noChangeAspect="1"/>
          </p:cNvGrpSpPr>
          <p:nvPr/>
        </p:nvGrpSpPr>
        <p:grpSpPr>
          <a:xfrm>
            <a:off x="-2650503" y="2432786"/>
            <a:ext cx="5148678" cy="5148657"/>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4906" r="-24906"/>
              </a:stretch>
            </a:blipFill>
          </p:spPr>
        </p:sp>
      </p:grpSp>
      <p:sp>
        <p:nvSpPr>
          <p:cNvPr id="8" name="Freeform 8"/>
          <p:cNvSpPr/>
          <p:nvPr/>
        </p:nvSpPr>
        <p:spPr>
          <a:xfrm rot="-10800000">
            <a:off x="-76164" y="591901"/>
            <a:ext cx="4392637" cy="8785274"/>
          </a:xfrm>
          <a:custGeom>
            <a:avLst/>
            <a:gdLst/>
            <a:ahLst/>
            <a:cxnLst/>
            <a:rect l="l" t="t" r="r" b="b"/>
            <a:pathLst>
              <a:path w="4392637" h="8785274">
                <a:moveTo>
                  <a:pt x="0" y="0"/>
                </a:moveTo>
                <a:lnTo>
                  <a:pt x="4392637" y="0"/>
                </a:lnTo>
                <a:lnTo>
                  <a:pt x="4392637" y="8785274"/>
                </a:lnTo>
                <a:lnTo>
                  <a:pt x="0" y="87852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9" name="Group 9"/>
          <p:cNvGrpSpPr/>
          <p:nvPr/>
        </p:nvGrpSpPr>
        <p:grpSpPr>
          <a:xfrm>
            <a:off x="2344749" y="8880462"/>
            <a:ext cx="1050577" cy="105057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7335"/>
            </a:solidFill>
          </p:spPr>
        </p:sp>
        <p:sp>
          <p:nvSpPr>
            <p:cNvPr id="11" name="TextBox 11"/>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538123" y="-1043504"/>
            <a:ext cx="1794303" cy="179430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p:spPr>
        </p:sp>
        <p:sp>
          <p:nvSpPr>
            <p:cNvPr id="14" name="TextBox 1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15" name="Freeform 15"/>
          <p:cNvSpPr/>
          <p:nvPr/>
        </p:nvSpPr>
        <p:spPr>
          <a:xfrm>
            <a:off x="11170391" y="3614426"/>
            <a:ext cx="9897851" cy="1115758"/>
          </a:xfrm>
          <a:custGeom>
            <a:avLst/>
            <a:gdLst/>
            <a:ahLst/>
            <a:cxnLst/>
            <a:rect l="l" t="t" r="r" b="b"/>
            <a:pathLst>
              <a:path w="9897851" h="1115758">
                <a:moveTo>
                  <a:pt x="0" y="0"/>
                </a:moveTo>
                <a:lnTo>
                  <a:pt x="9897851" y="0"/>
                </a:lnTo>
                <a:lnTo>
                  <a:pt x="9897851" y="1115757"/>
                </a:lnTo>
                <a:lnTo>
                  <a:pt x="0" y="111575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Freeform 16"/>
          <p:cNvSpPr/>
          <p:nvPr/>
        </p:nvSpPr>
        <p:spPr>
          <a:xfrm>
            <a:off x="11170391" y="5149355"/>
            <a:ext cx="7118058" cy="2786572"/>
          </a:xfrm>
          <a:custGeom>
            <a:avLst/>
            <a:gdLst/>
            <a:ahLst/>
            <a:cxnLst/>
            <a:rect l="l" t="t" r="r" b="b"/>
            <a:pathLst>
              <a:path w="7118058" h="2786572">
                <a:moveTo>
                  <a:pt x="0" y="0"/>
                </a:moveTo>
                <a:lnTo>
                  <a:pt x="7118058" y="0"/>
                </a:lnTo>
                <a:lnTo>
                  <a:pt x="7118058" y="2786572"/>
                </a:lnTo>
                <a:lnTo>
                  <a:pt x="0" y="2786572"/>
                </a:lnTo>
                <a:lnTo>
                  <a:pt x="0" y="0"/>
                </a:lnTo>
                <a:close/>
              </a:path>
            </a:pathLst>
          </a:custGeom>
          <a:blipFill>
            <a:blip r:embed="rId9"/>
            <a:stretch>
              <a:fillRect t="-77360" b="-78081"/>
            </a:stretch>
          </a:blipFill>
        </p:spPr>
      </p:sp>
      <p:sp>
        <p:nvSpPr>
          <p:cNvPr id="17" name="TextBox 17"/>
          <p:cNvSpPr txBox="1"/>
          <p:nvPr/>
        </p:nvSpPr>
        <p:spPr>
          <a:xfrm>
            <a:off x="3899147" y="400677"/>
            <a:ext cx="12498692" cy="1581150"/>
          </a:xfrm>
          <a:prstGeom prst="rect">
            <a:avLst/>
          </a:prstGeom>
        </p:spPr>
        <p:txBody>
          <a:bodyPr lIns="0" tIns="0" rIns="0" bIns="0" rtlCol="0" anchor="t">
            <a:spAutoFit/>
          </a:bodyPr>
          <a:lstStyle/>
          <a:p>
            <a:pPr algn="l">
              <a:lnSpc>
                <a:spcPts val="3600"/>
              </a:lnSpc>
            </a:pPr>
            <a:r>
              <a:rPr lang="en-US" sz="3000" b="1">
                <a:solidFill>
                  <a:srgbClr val="051D64"/>
                </a:solidFill>
                <a:latin typeface="Times New Roman Bold"/>
                <a:ea typeface="Times New Roman Bold"/>
                <a:cs typeface="Times New Roman Bold"/>
                <a:sym typeface="Times New Roman Bold"/>
              </a:rPr>
              <a:t>COLLEGE OF COMPUTING &amp; INFORMATION TECHNOLOGY</a:t>
            </a:r>
          </a:p>
          <a:p>
            <a:pPr algn="ctr">
              <a:lnSpc>
                <a:spcPts val="3600"/>
              </a:lnSpc>
            </a:pPr>
            <a:r>
              <a:rPr lang="en-US" sz="3000" b="1">
                <a:solidFill>
                  <a:srgbClr val="051D64"/>
                </a:solidFill>
                <a:latin typeface="Times New Roman Bold"/>
                <a:ea typeface="Times New Roman Bold"/>
                <a:cs typeface="Times New Roman Bold"/>
                <a:sym typeface="Times New Roman Bold"/>
              </a:rPr>
              <a:t>Graduation Project 2024/2025(Part I)</a:t>
            </a:r>
          </a:p>
          <a:p>
            <a:pPr algn="l">
              <a:lnSpc>
                <a:spcPts val="4799"/>
              </a:lnSpc>
            </a:pPr>
            <a:endParaRPr lang="en-US" sz="3000" b="1">
              <a:solidFill>
                <a:srgbClr val="051D64"/>
              </a:solidFill>
              <a:latin typeface="Times New Roman Bold"/>
              <a:ea typeface="Times New Roman Bold"/>
              <a:cs typeface="Times New Roman Bold"/>
              <a:sym typeface="Times New Roman Bold"/>
            </a:endParaRPr>
          </a:p>
        </p:txBody>
      </p:sp>
      <p:sp>
        <p:nvSpPr>
          <p:cNvPr id="18" name="Freeform 18"/>
          <p:cNvSpPr/>
          <p:nvPr/>
        </p:nvSpPr>
        <p:spPr>
          <a:xfrm>
            <a:off x="15375316" y="1272185"/>
            <a:ext cx="2807356" cy="2424535"/>
          </a:xfrm>
          <a:custGeom>
            <a:avLst/>
            <a:gdLst/>
            <a:ahLst/>
            <a:cxnLst/>
            <a:rect l="l" t="t" r="r" b="b"/>
            <a:pathLst>
              <a:path w="2807356" h="2424535">
                <a:moveTo>
                  <a:pt x="0" y="0"/>
                </a:moveTo>
                <a:lnTo>
                  <a:pt x="2807356" y="0"/>
                </a:lnTo>
                <a:lnTo>
                  <a:pt x="2807356" y="2424535"/>
                </a:lnTo>
                <a:lnTo>
                  <a:pt x="0" y="2424535"/>
                </a:lnTo>
                <a:lnTo>
                  <a:pt x="0" y="0"/>
                </a:lnTo>
                <a:close/>
              </a:path>
            </a:pathLst>
          </a:custGeom>
          <a:blipFill>
            <a:blip r:embed="rId10"/>
            <a:stretch>
              <a:fillRect/>
            </a:stretch>
          </a:blipFill>
        </p:spPr>
      </p:sp>
      <p:sp>
        <p:nvSpPr>
          <p:cNvPr id="19" name="AutoShape 19"/>
          <p:cNvSpPr/>
          <p:nvPr/>
        </p:nvSpPr>
        <p:spPr>
          <a:xfrm flipV="1">
            <a:off x="6090369" y="8823312"/>
            <a:ext cx="8115511" cy="57150"/>
          </a:xfrm>
          <a:prstGeom prst="line">
            <a:avLst/>
          </a:prstGeom>
          <a:ln w="104775" cap="flat">
            <a:solidFill>
              <a:srgbClr val="F9B680"/>
            </a:solidFill>
            <a:prstDash val="solid"/>
            <a:headEnd type="none" w="sm" len="sm"/>
            <a:tailEnd type="none" w="sm" len="sm"/>
          </a:ln>
        </p:spPr>
      </p:sp>
      <p:sp>
        <p:nvSpPr>
          <p:cNvPr id="20" name="Freeform 20"/>
          <p:cNvSpPr/>
          <p:nvPr/>
        </p:nvSpPr>
        <p:spPr>
          <a:xfrm>
            <a:off x="13265648" y="1403414"/>
            <a:ext cx="2332028" cy="2058743"/>
          </a:xfrm>
          <a:custGeom>
            <a:avLst/>
            <a:gdLst/>
            <a:ahLst/>
            <a:cxnLst/>
            <a:rect l="l" t="t" r="r" b="b"/>
            <a:pathLst>
              <a:path w="2332028" h="2058743">
                <a:moveTo>
                  <a:pt x="0" y="0"/>
                </a:moveTo>
                <a:lnTo>
                  <a:pt x="2332028" y="0"/>
                </a:lnTo>
                <a:lnTo>
                  <a:pt x="2332028" y="2058743"/>
                </a:lnTo>
                <a:lnTo>
                  <a:pt x="0" y="2058743"/>
                </a:lnTo>
                <a:lnTo>
                  <a:pt x="0" y="0"/>
                </a:lnTo>
                <a:close/>
              </a:path>
            </a:pathLst>
          </a:custGeom>
          <a:blipFill>
            <a:blip r:embed="rId11"/>
            <a:stretch>
              <a:fillRect/>
            </a:stretch>
          </a:blipFill>
        </p:spPr>
      </p:sp>
      <p:sp>
        <p:nvSpPr>
          <p:cNvPr id="21" name="TextBox 21"/>
          <p:cNvSpPr txBox="1"/>
          <p:nvPr/>
        </p:nvSpPr>
        <p:spPr>
          <a:xfrm>
            <a:off x="11888409" y="3819879"/>
            <a:ext cx="5989652" cy="676275"/>
          </a:xfrm>
          <a:prstGeom prst="rect">
            <a:avLst/>
          </a:prstGeom>
        </p:spPr>
        <p:txBody>
          <a:bodyPr lIns="0" tIns="0" rIns="0" bIns="0" rtlCol="0" anchor="t">
            <a:spAutoFit/>
          </a:bodyPr>
          <a:lstStyle/>
          <a:p>
            <a:pPr algn="r">
              <a:lnSpc>
                <a:spcPts val="5147"/>
              </a:lnSpc>
            </a:pPr>
            <a:r>
              <a:rPr lang="en-US" sz="4289" b="1">
                <a:solidFill>
                  <a:srgbClr val="FFFFFF"/>
                </a:solidFill>
                <a:latin typeface="Poppins Semi-Bold"/>
                <a:ea typeface="Poppins Semi-Bold"/>
                <a:cs typeface="Poppins Semi-Bold"/>
                <a:sym typeface="Poppins Semi-Bold"/>
              </a:rPr>
              <a:t>Presentation - 2025</a:t>
            </a:r>
          </a:p>
        </p:txBody>
      </p:sp>
      <p:sp>
        <p:nvSpPr>
          <p:cNvPr id="22" name="TextBox 22"/>
          <p:cNvSpPr txBox="1"/>
          <p:nvPr/>
        </p:nvSpPr>
        <p:spPr>
          <a:xfrm>
            <a:off x="3332426" y="9191625"/>
            <a:ext cx="14960831" cy="1123950"/>
          </a:xfrm>
          <a:prstGeom prst="rect">
            <a:avLst/>
          </a:prstGeom>
        </p:spPr>
        <p:txBody>
          <a:bodyPr lIns="0" tIns="0" rIns="0" bIns="0" rtlCol="0" anchor="t">
            <a:spAutoFit/>
          </a:bodyPr>
          <a:lstStyle/>
          <a:p>
            <a:pPr algn="ctr">
              <a:lnSpc>
                <a:spcPts val="3600"/>
              </a:lnSpc>
            </a:pPr>
            <a:r>
              <a:rPr lang="en-US" sz="3000" b="1">
                <a:solidFill>
                  <a:srgbClr val="D6801C"/>
                </a:solidFill>
                <a:latin typeface="Times New Roman Bold"/>
                <a:ea typeface="Times New Roman Bold"/>
                <a:cs typeface="Times New Roman Bold"/>
                <a:sym typeface="Times New Roman Bold"/>
              </a:rPr>
              <a:t>ARAB ACADEMY FOR SCIENCE, TECHNOLOGY, &amp; MARITIME TRANSPORT</a:t>
            </a:r>
          </a:p>
          <a:p>
            <a:pPr algn="l">
              <a:lnSpc>
                <a:spcPts val="4799"/>
              </a:lnSpc>
            </a:pPr>
            <a:endParaRPr lang="en-US" sz="3000" b="1">
              <a:solidFill>
                <a:srgbClr val="D6801C"/>
              </a:solidFill>
              <a:latin typeface="Times New Roman Bold"/>
              <a:ea typeface="Times New Roman Bold"/>
              <a:cs typeface="Times New Roman Bold"/>
              <a:sym typeface="Times New Roman Bold"/>
            </a:endParaRPr>
          </a:p>
        </p:txBody>
      </p:sp>
      <p:sp>
        <p:nvSpPr>
          <p:cNvPr id="23" name="TextBox 23"/>
          <p:cNvSpPr txBox="1"/>
          <p:nvPr/>
        </p:nvSpPr>
        <p:spPr>
          <a:xfrm>
            <a:off x="4723314" y="2360627"/>
            <a:ext cx="7303266" cy="1476301"/>
          </a:xfrm>
          <a:prstGeom prst="rect">
            <a:avLst/>
          </a:prstGeom>
        </p:spPr>
        <p:txBody>
          <a:bodyPr lIns="0" tIns="0" rIns="0" bIns="0" rtlCol="0" anchor="t">
            <a:spAutoFit/>
          </a:bodyPr>
          <a:lstStyle/>
          <a:p>
            <a:pPr algn="l">
              <a:lnSpc>
                <a:spcPts val="5326"/>
              </a:lnSpc>
            </a:pPr>
            <a:r>
              <a:rPr lang="en-US" sz="4438" u="sng">
                <a:solidFill>
                  <a:srgbClr val="D6801C"/>
                </a:solidFill>
                <a:latin typeface="Cooper Hewitt"/>
                <a:ea typeface="Cooper Hewitt"/>
                <a:cs typeface="Cooper Hewitt"/>
                <a:sym typeface="Cooper Hewitt"/>
              </a:rPr>
              <a:t>SUPERVISED BY </a:t>
            </a:r>
          </a:p>
          <a:p>
            <a:pPr algn="l">
              <a:lnSpc>
                <a:spcPts val="5326"/>
              </a:lnSpc>
            </a:pPr>
            <a:r>
              <a:rPr lang="en-US" sz="4438">
                <a:solidFill>
                  <a:srgbClr val="03060B"/>
                </a:solidFill>
                <a:latin typeface="Cooper Hewitt"/>
                <a:ea typeface="Cooper Hewitt"/>
                <a:cs typeface="Cooper Hewitt"/>
                <a:sym typeface="Cooper Hewitt"/>
              </a:rPr>
              <a:t>Dr. Fahima Maghraby</a:t>
            </a:r>
          </a:p>
        </p:txBody>
      </p:sp>
      <p:sp>
        <p:nvSpPr>
          <p:cNvPr id="24" name="TextBox 24"/>
          <p:cNvSpPr txBox="1"/>
          <p:nvPr/>
        </p:nvSpPr>
        <p:spPr>
          <a:xfrm>
            <a:off x="4723314" y="4372574"/>
            <a:ext cx="9177213" cy="3895725"/>
          </a:xfrm>
          <a:prstGeom prst="rect">
            <a:avLst/>
          </a:prstGeom>
        </p:spPr>
        <p:txBody>
          <a:bodyPr lIns="0" tIns="0" rIns="0" bIns="0" rtlCol="0" anchor="t">
            <a:spAutoFit/>
          </a:bodyPr>
          <a:lstStyle/>
          <a:p>
            <a:pPr algn="l">
              <a:lnSpc>
                <a:spcPts val="3840"/>
              </a:lnSpc>
            </a:pPr>
            <a:r>
              <a:rPr lang="en-US" sz="3200" b="1">
                <a:solidFill>
                  <a:srgbClr val="051D64"/>
                </a:solidFill>
                <a:latin typeface="Times New Roman Bold"/>
                <a:ea typeface="Times New Roman Bold"/>
                <a:cs typeface="Times New Roman Bold"/>
                <a:sym typeface="Times New Roman Bold"/>
              </a:rPr>
              <a:t>PRESENTED BY :</a:t>
            </a:r>
          </a:p>
          <a:p>
            <a:pPr algn="l">
              <a:lnSpc>
                <a:spcPts val="3600"/>
              </a:lnSpc>
            </a:pPr>
            <a:r>
              <a:rPr lang="en-US" sz="3000" b="1">
                <a:solidFill>
                  <a:srgbClr val="051D64"/>
                </a:solidFill>
                <a:latin typeface="Times New Roman Bold"/>
                <a:ea typeface="Times New Roman Bold"/>
                <a:cs typeface="Times New Roman Bold"/>
                <a:sym typeface="Times New Roman Bold"/>
              </a:rPr>
              <a:t>AHMED EHAB</a:t>
            </a:r>
          </a:p>
          <a:p>
            <a:pPr algn="l">
              <a:lnSpc>
                <a:spcPts val="3600"/>
              </a:lnSpc>
            </a:pPr>
            <a:r>
              <a:rPr lang="en-US" sz="3000" b="1">
                <a:solidFill>
                  <a:srgbClr val="051D64"/>
                </a:solidFill>
                <a:latin typeface="Times New Roman Bold"/>
                <a:ea typeface="Times New Roman Bold"/>
                <a:cs typeface="Times New Roman Bold"/>
                <a:sym typeface="Times New Roman Bold"/>
              </a:rPr>
              <a:t>ABDELRAHMAN IBRAHIM</a:t>
            </a:r>
          </a:p>
          <a:p>
            <a:pPr algn="l">
              <a:lnSpc>
                <a:spcPts val="3600"/>
              </a:lnSpc>
            </a:pPr>
            <a:r>
              <a:rPr lang="en-US" sz="3000" b="1">
                <a:solidFill>
                  <a:srgbClr val="051D64"/>
                </a:solidFill>
                <a:latin typeface="Times New Roman Bold"/>
                <a:ea typeface="Times New Roman Bold"/>
                <a:cs typeface="Times New Roman Bold"/>
                <a:sym typeface="Times New Roman Bold"/>
              </a:rPr>
              <a:t>ABDELRAHMAN BARKY</a:t>
            </a:r>
          </a:p>
          <a:p>
            <a:pPr algn="l">
              <a:lnSpc>
                <a:spcPts val="3600"/>
              </a:lnSpc>
            </a:pPr>
            <a:r>
              <a:rPr lang="en-US" sz="3000" b="1">
                <a:solidFill>
                  <a:srgbClr val="051D64"/>
                </a:solidFill>
                <a:latin typeface="Times New Roman Bold"/>
                <a:ea typeface="Times New Roman Bold"/>
                <a:cs typeface="Times New Roman Bold"/>
                <a:sym typeface="Times New Roman Bold"/>
              </a:rPr>
              <a:t>KAREEM ATEF</a:t>
            </a:r>
          </a:p>
          <a:p>
            <a:pPr algn="l">
              <a:lnSpc>
                <a:spcPts val="3600"/>
              </a:lnSpc>
            </a:pPr>
            <a:r>
              <a:rPr lang="en-US" sz="3000" b="1">
                <a:solidFill>
                  <a:srgbClr val="051D64"/>
                </a:solidFill>
                <a:latin typeface="Times New Roman Bold"/>
                <a:ea typeface="Times New Roman Bold"/>
                <a:cs typeface="Times New Roman Bold"/>
                <a:sym typeface="Times New Roman Bold"/>
              </a:rPr>
              <a:t>YOUNIS MOHAMED</a:t>
            </a:r>
          </a:p>
          <a:p>
            <a:pPr algn="l">
              <a:lnSpc>
                <a:spcPts val="3600"/>
              </a:lnSpc>
            </a:pPr>
            <a:r>
              <a:rPr lang="en-US" sz="3000" b="1">
                <a:solidFill>
                  <a:srgbClr val="051D64"/>
                </a:solidFill>
                <a:latin typeface="Times New Roman Bold"/>
                <a:ea typeface="Times New Roman Bold"/>
                <a:cs typeface="Times New Roman Bold"/>
                <a:sym typeface="Times New Roman Bold"/>
              </a:rPr>
              <a:t>MAHMOUD GAMAL</a:t>
            </a:r>
          </a:p>
          <a:p>
            <a:pPr algn="l">
              <a:lnSpc>
                <a:spcPts val="4799"/>
              </a:lnSpc>
            </a:pPr>
            <a:endParaRPr lang="en-US" sz="3000" b="1">
              <a:solidFill>
                <a:srgbClr val="051D64"/>
              </a:solidFill>
              <a:latin typeface="Times New Roman Bold"/>
              <a:ea typeface="Times New Roman Bold"/>
              <a:cs typeface="Times New Roman Bold"/>
              <a:sym typeface="Times New Roman Bold"/>
            </a:endParaRPr>
          </a:p>
        </p:txBody>
      </p:sp>
      <p:sp>
        <p:nvSpPr>
          <p:cNvPr id="25" name="TextBox 25"/>
          <p:cNvSpPr txBox="1"/>
          <p:nvPr/>
        </p:nvSpPr>
        <p:spPr>
          <a:xfrm>
            <a:off x="12334061" y="7192578"/>
            <a:ext cx="4790718" cy="580949"/>
          </a:xfrm>
          <a:prstGeom prst="rect">
            <a:avLst/>
          </a:prstGeom>
        </p:spPr>
        <p:txBody>
          <a:bodyPr lIns="0" tIns="0" rIns="0" bIns="0" rtlCol="0" anchor="t">
            <a:spAutoFit/>
          </a:bodyPr>
          <a:lstStyle/>
          <a:p>
            <a:pPr algn="ctr">
              <a:lnSpc>
                <a:spcPts val="4729"/>
              </a:lnSpc>
              <a:spcBef>
                <a:spcPct val="0"/>
              </a:spcBef>
            </a:pPr>
            <a:r>
              <a:rPr lang="en-US" sz="3377" b="1">
                <a:solidFill>
                  <a:srgbClr val="EDA711"/>
                </a:solidFill>
                <a:latin typeface="Canva Sans 1 Bold"/>
                <a:ea typeface="Canva Sans 1 Bold"/>
                <a:cs typeface="Canva Sans 1 Bold"/>
                <a:sym typeface="Canva Sans 1 Bold"/>
              </a:rPr>
              <a:t>AI-Driven Social Travel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504799" y="533400"/>
            <a:ext cx="4481570" cy="933450"/>
          </a:xfrm>
          <a:prstGeom prst="rect">
            <a:avLst/>
          </a:prstGeom>
        </p:spPr>
        <p:txBody>
          <a:bodyPr lIns="0" tIns="0" rIns="0" bIns="0" rtlCol="0" anchor="t">
            <a:spAutoFit/>
          </a:bodyPr>
          <a:lstStyle/>
          <a:p>
            <a:pPr algn="ctr">
              <a:lnSpc>
                <a:spcPts val="6944"/>
              </a:lnSpc>
            </a:pPr>
            <a:r>
              <a:rPr lang="en-US" sz="5787" b="1">
                <a:solidFill>
                  <a:srgbClr val="D6801C"/>
                </a:solidFill>
                <a:latin typeface="Poppins Ultra-Bold"/>
                <a:ea typeface="Poppins Ultra-Bold"/>
                <a:cs typeface="Poppins Ultra-Bold"/>
                <a:sym typeface="Poppins Ultra-Bold"/>
              </a:rPr>
              <a:t>Challenges </a:t>
            </a:r>
          </a:p>
        </p:txBody>
      </p:sp>
      <p:sp>
        <p:nvSpPr>
          <p:cNvPr id="3" name="TextBox 3"/>
          <p:cNvSpPr txBox="1"/>
          <p:nvPr/>
        </p:nvSpPr>
        <p:spPr>
          <a:xfrm>
            <a:off x="642553" y="1841255"/>
            <a:ext cx="16793344" cy="7567796"/>
          </a:xfrm>
          <a:prstGeom prst="rect">
            <a:avLst/>
          </a:prstGeom>
        </p:spPr>
        <p:txBody>
          <a:bodyPr lIns="0" tIns="0" rIns="0" bIns="0" rtlCol="0" anchor="t">
            <a:spAutoFit/>
          </a:bodyPr>
          <a:lstStyle/>
          <a:p>
            <a:pPr algn="l">
              <a:lnSpc>
                <a:spcPts val="4056"/>
              </a:lnSpc>
            </a:pPr>
            <a:endParaRPr/>
          </a:p>
          <a:p>
            <a:pPr marL="625644" lvl="1" indent="-312822" algn="l">
              <a:lnSpc>
                <a:spcPts val="4056"/>
              </a:lnSpc>
              <a:buFont typeface="Arial"/>
              <a:buChar char="•"/>
            </a:pPr>
            <a:r>
              <a:rPr lang="en-US" sz="2897" b="1">
                <a:solidFill>
                  <a:srgbClr val="000000"/>
                </a:solidFill>
                <a:latin typeface="Poppins Medium"/>
                <a:ea typeface="Poppins Medium"/>
                <a:cs typeface="Poppins Medium"/>
                <a:sym typeface="Poppins Medium"/>
              </a:rPr>
              <a:t>Cross-Platform Compatibility: Ensuring consistent functionality on both iOS and Android.</a:t>
            </a:r>
          </a:p>
          <a:p>
            <a:pPr algn="l">
              <a:lnSpc>
                <a:spcPts val="4056"/>
              </a:lnSpc>
            </a:pPr>
            <a:endParaRPr lang="en-US" sz="2897" b="1">
              <a:solidFill>
                <a:srgbClr val="000000"/>
              </a:solidFill>
              <a:latin typeface="Poppins Medium"/>
              <a:ea typeface="Poppins Medium"/>
              <a:cs typeface="Poppins Medium"/>
              <a:sym typeface="Poppins Medium"/>
            </a:endParaRPr>
          </a:p>
          <a:p>
            <a:pPr marL="625644" lvl="1" indent="-312822" algn="l">
              <a:lnSpc>
                <a:spcPts val="4056"/>
              </a:lnSpc>
              <a:buFont typeface="Arial"/>
              <a:buChar char="•"/>
            </a:pPr>
            <a:r>
              <a:rPr lang="en-US" sz="2897" b="1">
                <a:solidFill>
                  <a:srgbClr val="000000"/>
                </a:solidFill>
                <a:latin typeface="Poppins Medium"/>
                <a:ea typeface="Poppins Medium"/>
                <a:cs typeface="Poppins Medium"/>
                <a:sym typeface="Poppins Medium"/>
              </a:rPr>
              <a:t>Data Privacy and Security: Protecting user data and complying with privacy laws like GDPR.</a:t>
            </a:r>
          </a:p>
          <a:p>
            <a:pPr algn="l">
              <a:lnSpc>
                <a:spcPts val="4056"/>
              </a:lnSpc>
            </a:pPr>
            <a:endParaRPr lang="en-US" sz="2897" b="1">
              <a:solidFill>
                <a:srgbClr val="000000"/>
              </a:solidFill>
              <a:latin typeface="Poppins Medium"/>
              <a:ea typeface="Poppins Medium"/>
              <a:cs typeface="Poppins Medium"/>
              <a:sym typeface="Poppins Medium"/>
            </a:endParaRPr>
          </a:p>
          <a:p>
            <a:pPr marL="625644" lvl="1" indent="-312822" algn="l">
              <a:lnSpc>
                <a:spcPts val="4056"/>
              </a:lnSpc>
              <a:buFont typeface="Arial"/>
              <a:buChar char="•"/>
            </a:pPr>
            <a:r>
              <a:rPr lang="en-US" sz="2897" b="1">
                <a:solidFill>
                  <a:srgbClr val="000000"/>
                </a:solidFill>
                <a:latin typeface="Poppins Medium"/>
                <a:ea typeface="Poppins Medium"/>
                <a:cs typeface="Poppins Medium"/>
                <a:sym typeface="Poppins Medium"/>
              </a:rPr>
              <a:t>Real-Time Data Dependence: Managing reliance on third-party APIs for accurate updates.</a:t>
            </a:r>
          </a:p>
          <a:p>
            <a:pPr algn="l">
              <a:lnSpc>
                <a:spcPts val="4056"/>
              </a:lnSpc>
            </a:pPr>
            <a:endParaRPr lang="en-US" sz="2897" b="1">
              <a:solidFill>
                <a:srgbClr val="000000"/>
              </a:solidFill>
              <a:latin typeface="Poppins Medium"/>
              <a:ea typeface="Poppins Medium"/>
              <a:cs typeface="Poppins Medium"/>
              <a:sym typeface="Poppins Medium"/>
            </a:endParaRPr>
          </a:p>
          <a:p>
            <a:pPr marL="625644" lvl="1" indent="-312822" algn="l">
              <a:lnSpc>
                <a:spcPts val="4056"/>
              </a:lnSpc>
              <a:buFont typeface="Arial"/>
              <a:buChar char="•"/>
            </a:pPr>
            <a:r>
              <a:rPr lang="en-US" sz="2897" b="1">
                <a:solidFill>
                  <a:srgbClr val="000000"/>
                </a:solidFill>
                <a:latin typeface="Poppins Medium"/>
                <a:ea typeface="Poppins Medium"/>
                <a:cs typeface="Poppins Medium"/>
                <a:sym typeface="Poppins Medium"/>
              </a:rPr>
              <a:t>Scalability: Preparing the system to handle growing user traffic and data demands.</a:t>
            </a:r>
          </a:p>
          <a:p>
            <a:pPr algn="l">
              <a:lnSpc>
                <a:spcPts val="4056"/>
              </a:lnSpc>
            </a:pPr>
            <a:endParaRPr lang="en-US" sz="2897" b="1">
              <a:solidFill>
                <a:srgbClr val="000000"/>
              </a:solidFill>
              <a:latin typeface="Poppins Medium"/>
              <a:ea typeface="Poppins Medium"/>
              <a:cs typeface="Poppins Medium"/>
              <a:sym typeface="Poppins Medium"/>
            </a:endParaRPr>
          </a:p>
          <a:p>
            <a:pPr marL="625644" lvl="1" indent="-312822" algn="l">
              <a:lnSpc>
                <a:spcPts val="4056"/>
              </a:lnSpc>
              <a:buFont typeface="Arial"/>
              <a:buChar char="•"/>
            </a:pPr>
            <a:r>
              <a:rPr lang="en-US" sz="2897" b="1">
                <a:solidFill>
                  <a:srgbClr val="000000"/>
                </a:solidFill>
                <a:latin typeface="Poppins Medium"/>
                <a:ea typeface="Poppins Medium"/>
                <a:cs typeface="Poppins Medium"/>
                <a:sym typeface="Poppins Medium"/>
              </a:rPr>
              <a:t>User Experience: Balancing advanced features with ease of use for diverse travelers.</a:t>
            </a:r>
          </a:p>
          <a:p>
            <a:pPr algn="l">
              <a:lnSpc>
                <a:spcPts val="4056"/>
              </a:lnSpc>
            </a:pPr>
            <a:endParaRPr lang="en-US" sz="2897" b="1">
              <a:solidFill>
                <a:srgbClr val="000000"/>
              </a:solidFill>
              <a:latin typeface="Poppins Medium"/>
              <a:ea typeface="Poppins Medium"/>
              <a:cs typeface="Poppins Medium"/>
              <a:sym typeface="Poppins Medium"/>
            </a:endParaRPr>
          </a:p>
          <a:p>
            <a:pPr algn="l">
              <a:lnSpc>
                <a:spcPts val="2797"/>
              </a:lnSpc>
            </a:pPr>
            <a:endParaRPr lang="en-US" sz="2897" b="1">
              <a:solidFill>
                <a:srgbClr val="000000"/>
              </a:solidFill>
              <a:latin typeface="Poppins Medium"/>
              <a:ea typeface="Poppins Medium"/>
              <a:cs typeface="Poppins Medium"/>
              <a:sym typeface="Poppins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72131" y="872814"/>
            <a:ext cx="17032882" cy="933376"/>
          </a:xfrm>
          <a:prstGeom prst="rect">
            <a:avLst/>
          </a:prstGeom>
        </p:spPr>
        <p:txBody>
          <a:bodyPr lIns="0" tIns="0" rIns="0" bIns="0" rtlCol="0" anchor="t">
            <a:spAutoFit/>
          </a:bodyPr>
          <a:lstStyle/>
          <a:p>
            <a:pPr algn="l">
              <a:lnSpc>
                <a:spcPts val="6944"/>
              </a:lnSpc>
            </a:pPr>
            <a:r>
              <a:rPr lang="en-US" sz="5787" b="1">
                <a:solidFill>
                  <a:srgbClr val="D6801C"/>
                </a:solidFill>
                <a:latin typeface="Poppins Ultra-Bold"/>
                <a:ea typeface="Poppins Ultra-Bold"/>
                <a:cs typeface="Poppins Ultra-Bold"/>
                <a:sym typeface="Poppins Ultra-Bold"/>
              </a:rPr>
              <a:t>Features and Functionality</a:t>
            </a:r>
          </a:p>
        </p:txBody>
      </p:sp>
      <p:sp>
        <p:nvSpPr>
          <p:cNvPr id="3" name="TextBox 3"/>
          <p:cNvSpPr txBox="1"/>
          <p:nvPr/>
        </p:nvSpPr>
        <p:spPr>
          <a:xfrm>
            <a:off x="672131" y="2171381"/>
            <a:ext cx="15681545" cy="5167012"/>
          </a:xfrm>
          <a:prstGeom prst="rect">
            <a:avLst/>
          </a:prstGeom>
        </p:spPr>
        <p:txBody>
          <a:bodyPr lIns="0" tIns="0" rIns="0" bIns="0" rtlCol="0" anchor="t">
            <a:spAutoFit/>
          </a:bodyPr>
          <a:lstStyle/>
          <a:p>
            <a:pPr marL="582465" lvl="1" indent="-291233" algn="l">
              <a:lnSpc>
                <a:spcPts val="3776"/>
              </a:lnSpc>
              <a:buFont typeface="Arial"/>
              <a:buChar char="•"/>
            </a:pPr>
            <a:r>
              <a:rPr lang="en-US" sz="2697" b="1">
                <a:solidFill>
                  <a:srgbClr val="000000"/>
                </a:solidFill>
                <a:latin typeface="Poppins Medium"/>
                <a:ea typeface="Poppins Medium"/>
                <a:cs typeface="Poppins Medium"/>
                <a:sym typeface="Poppins Medium"/>
              </a:rPr>
              <a:t>Personalized Travel Planning: The AI planner generates tailored travel plans based on user preferences, such as destination, budget, and travel duration.</a:t>
            </a:r>
          </a:p>
          <a:p>
            <a:pPr algn="l">
              <a:lnSpc>
                <a:spcPts val="3776"/>
              </a:lnSpc>
            </a:pPr>
            <a:endParaRPr lang="en-US" sz="2697" b="1">
              <a:solidFill>
                <a:srgbClr val="000000"/>
              </a:solidFill>
              <a:latin typeface="Poppins Medium"/>
              <a:ea typeface="Poppins Medium"/>
              <a:cs typeface="Poppins Medium"/>
              <a:sym typeface="Poppins Medium"/>
            </a:endParaRPr>
          </a:p>
          <a:p>
            <a:pPr marL="582465" lvl="1" indent="-291233" algn="l">
              <a:lnSpc>
                <a:spcPts val="3776"/>
              </a:lnSpc>
              <a:buFont typeface="Arial"/>
              <a:buChar char="•"/>
            </a:pPr>
            <a:r>
              <a:rPr lang="en-US" sz="2697" b="1">
                <a:solidFill>
                  <a:srgbClr val="000000"/>
                </a:solidFill>
                <a:latin typeface="Poppins Medium"/>
                <a:ea typeface="Poppins Medium"/>
                <a:cs typeface="Poppins Medium"/>
                <a:sym typeface="Poppins Medium"/>
              </a:rPr>
              <a:t>Social Media Integration: Users can share their plans, view nearby travelers, and explore travel plan similarities to foster social interaction.</a:t>
            </a:r>
          </a:p>
          <a:p>
            <a:pPr algn="l">
              <a:lnSpc>
                <a:spcPts val="3776"/>
              </a:lnSpc>
            </a:pPr>
            <a:endParaRPr lang="en-US" sz="2697" b="1">
              <a:solidFill>
                <a:srgbClr val="000000"/>
              </a:solidFill>
              <a:latin typeface="Poppins Medium"/>
              <a:ea typeface="Poppins Medium"/>
              <a:cs typeface="Poppins Medium"/>
              <a:sym typeface="Poppins Medium"/>
            </a:endParaRPr>
          </a:p>
          <a:p>
            <a:pPr marL="582465" lvl="1" indent="-291233" algn="l">
              <a:lnSpc>
                <a:spcPts val="3776"/>
              </a:lnSpc>
              <a:buFont typeface="Arial"/>
              <a:buChar char="•"/>
            </a:pPr>
            <a:r>
              <a:rPr lang="en-US" sz="2697" b="1">
                <a:solidFill>
                  <a:srgbClr val="000000"/>
                </a:solidFill>
                <a:latin typeface="Poppins Medium"/>
                <a:ea typeface="Poppins Medium"/>
                <a:cs typeface="Poppins Medium"/>
                <a:sym typeface="Poppins Medium"/>
              </a:rPr>
              <a:t>Pricing Options: Offers a free model with basic features, subscription plans for frequent travelers, and pay-per-use options for premium features.</a:t>
            </a:r>
          </a:p>
          <a:p>
            <a:pPr algn="l">
              <a:lnSpc>
                <a:spcPts val="3776"/>
              </a:lnSpc>
            </a:pPr>
            <a:endParaRPr lang="en-US" sz="2697" b="1">
              <a:solidFill>
                <a:srgbClr val="000000"/>
              </a:solidFill>
              <a:latin typeface="Poppins Medium"/>
              <a:ea typeface="Poppins Medium"/>
              <a:cs typeface="Poppins Medium"/>
              <a:sym typeface="Poppins Medium"/>
            </a:endParaRPr>
          </a:p>
          <a:p>
            <a:pPr marL="582465" lvl="1" indent="-291233" algn="l">
              <a:lnSpc>
                <a:spcPts val="3776"/>
              </a:lnSpc>
              <a:buFont typeface="Arial"/>
              <a:buChar char="•"/>
            </a:pPr>
            <a:r>
              <a:rPr lang="en-US" sz="2697" b="1">
                <a:solidFill>
                  <a:srgbClr val="000000"/>
                </a:solidFill>
                <a:latin typeface="Poppins Medium"/>
                <a:ea typeface="Poppins Medium"/>
                <a:cs typeface="Poppins Medium"/>
                <a:sym typeface="Poppins Medium"/>
              </a:rPr>
              <a:t>Support System: Chatbot assistance for real-time guidance and issue resolution.</a:t>
            </a:r>
          </a:p>
          <a:p>
            <a:pPr algn="l">
              <a:lnSpc>
                <a:spcPts val="3077"/>
              </a:lnSpc>
            </a:pPr>
            <a:endParaRPr lang="en-US" sz="2697" b="1">
              <a:solidFill>
                <a:srgbClr val="000000"/>
              </a:solidFill>
              <a:latin typeface="Poppins Medium"/>
              <a:ea typeface="Poppins Medium"/>
              <a:cs typeface="Poppins Medium"/>
              <a:sym typeface="Poppins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60262" y="1516922"/>
            <a:ext cx="18044429" cy="1934729"/>
          </a:xfrm>
          <a:prstGeom prst="rect">
            <a:avLst/>
          </a:prstGeom>
        </p:spPr>
        <p:txBody>
          <a:bodyPr lIns="0" tIns="0" rIns="0" bIns="0" rtlCol="0" anchor="t">
            <a:spAutoFit/>
          </a:bodyPr>
          <a:lstStyle/>
          <a:p>
            <a:pPr algn="l">
              <a:lnSpc>
                <a:spcPts val="3976"/>
              </a:lnSpc>
            </a:pPr>
            <a:r>
              <a:rPr lang="en-US" sz="2840" b="1">
                <a:solidFill>
                  <a:srgbClr val="000000"/>
                </a:solidFill>
                <a:latin typeface="Poppins Medium"/>
                <a:ea typeface="Poppins Medium"/>
                <a:cs typeface="Poppins Medium"/>
                <a:sym typeface="Poppins Medium"/>
              </a:rPr>
              <a:t>     Risk: Data breaches leading to user distrust.</a:t>
            </a:r>
          </a:p>
          <a:p>
            <a:pPr algn="l">
              <a:lnSpc>
                <a:spcPts val="3976"/>
              </a:lnSpc>
            </a:pPr>
            <a:endParaRPr lang="en-US" sz="2840" b="1">
              <a:solidFill>
                <a:srgbClr val="000000"/>
              </a:solidFill>
              <a:latin typeface="Poppins Medium"/>
              <a:ea typeface="Poppins Medium"/>
              <a:cs typeface="Poppins Medium"/>
              <a:sym typeface="Poppins Medium"/>
            </a:endParaRPr>
          </a:p>
          <a:p>
            <a:pPr algn="l">
              <a:lnSpc>
                <a:spcPts val="3976"/>
              </a:lnSpc>
            </a:pPr>
            <a:r>
              <a:rPr lang="en-US" sz="2840">
                <a:solidFill>
                  <a:srgbClr val="000000"/>
                </a:solidFill>
                <a:latin typeface="Poppins"/>
                <a:ea typeface="Poppins"/>
                <a:cs typeface="Poppins"/>
                <a:sym typeface="Poppins"/>
              </a:rPr>
              <a:t>     </a:t>
            </a:r>
            <a:r>
              <a:rPr lang="en-US" sz="2840" b="1">
                <a:solidFill>
                  <a:srgbClr val="000000"/>
                </a:solidFill>
                <a:latin typeface="Poppins Medium"/>
                <a:ea typeface="Poppins Medium"/>
                <a:cs typeface="Poppins Medium"/>
                <a:sym typeface="Poppins Medium"/>
              </a:rPr>
              <a:t>Mitigation: Implement robust encryption and comply with GDPR and other privacy standards.</a:t>
            </a:r>
          </a:p>
          <a:p>
            <a:pPr algn="l">
              <a:lnSpc>
                <a:spcPts val="3266"/>
              </a:lnSpc>
            </a:pPr>
            <a:endParaRPr lang="en-US" sz="2840" b="1">
              <a:solidFill>
                <a:srgbClr val="000000"/>
              </a:solidFill>
              <a:latin typeface="Poppins Medium"/>
              <a:ea typeface="Poppins Medium"/>
              <a:cs typeface="Poppins Medium"/>
              <a:sym typeface="Poppins Medium"/>
            </a:endParaRPr>
          </a:p>
        </p:txBody>
      </p:sp>
      <p:sp>
        <p:nvSpPr>
          <p:cNvPr id="3" name="Freeform 3"/>
          <p:cNvSpPr/>
          <p:nvPr/>
        </p:nvSpPr>
        <p:spPr>
          <a:xfrm>
            <a:off x="335389" y="1191004"/>
            <a:ext cx="905200" cy="905200"/>
          </a:xfrm>
          <a:custGeom>
            <a:avLst/>
            <a:gdLst/>
            <a:ahLst/>
            <a:cxnLst/>
            <a:rect l="l" t="t" r="r" b="b"/>
            <a:pathLst>
              <a:path w="905200" h="905200">
                <a:moveTo>
                  <a:pt x="0" y="0"/>
                </a:moveTo>
                <a:lnTo>
                  <a:pt x="905201" y="0"/>
                </a:lnTo>
                <a:lnTo>
                  <a:pt x="905201" y="905200"/>
                </a:lnTo>
                <a:lnTo>
                  <a:pt x="0" y="905200"/>
                </a:lnTo>
                <a:lnTo>
                  <a:pt x="0" y="0"/>
                </a:lnTo>
                <a:close/>
              </a:path>
            </a:pathLst>
          </a:custGeom>
          <a:blipFill>
            <a:blip r:embed="rId2"/>
            <a:stretch>
              <a:fillRect/>
            </a:stretch>
          </a:blipFill>
        </p:spPr>
      </p:sp>
      <p:sp>
        <p:nvSpPr>
          <p:cNvPr id="4" name="Freeform 4"/>
          <p:cNvSpPr/>
          <p:nvPr/>
        </p:nvSpPr>
        <p:spPr>
          <a:xfrm>
            <a:off x="335389" y="2527149"/>
            <a:ext cx="905200" cy="905200"/>
          </a:xfrm>
          <a:custGeom>
            <a:avLst/>
            <a:gdLst/>
            <a:ahLst/>
            <a:cxnLst/>
            <a:rect l="l" t="t" r="r" b="b"/>
            <a:pathLst>
              <a:path w="905200" h="905200">
                <a:moveTo>
                  <a:pt x="0" y="0"/>
                </a:moveTo>
                <a:lnTo>
                  <a:pt x="905201" y="0"/>
                </a:lnTo>
                <a:lnTo>
                  <a:pt x="905201" y="905200"/>
                </a:lnTo>
                <a:lnTo>
                  <a:pt x="0" y="905200"/>
                </a:lnTo>
                <a:lnTo>
                  <a:pt x="0" y="0"/>
                </a:lnTo>
                <a:close/>
              </a:path>
            </a:pathLst>
          </a:custGeom>
          <a:blipFill>
            <a:blip r:embed="rId3"/>
            <a:stretch>
              <a:fillRect/>
            </a:stretch>
          </a:blipFill>
        </p:spPr>
      </p:sp>
      <p:sp>
        <p:nvSpPr>
          <p:cNvPr id="5" name="TextBox 5"/>
          <p:cNvSpPr txBox="1"/>
          <p:nvPr/>
        </p:nvSpPr>
        <p:spPr>
          <a:xfrm>
            <a:off x="5607779" y="257554"/>
            <a:ext cx="8173133" cy="933450"/>
          </a:xfrm>
          <a:prstGeom prst="rect">
            <a:avLst/>
          </a:prstGeom>
        </p:spPr>
        <p:txBody>
          <a:bodyPr lIns="0" tIns="0" rIns="0" bIns="0" rtlCol="0" anchor="t">
            <a:spAutoFit/>
          </a:bodyPr>
          <a:lstStyle/>
          <a:p>
            <a:pPr algn="l">
              <a:lnSpc>
                <a:spcPts val="6944"/>
              </a:lnSpc>
            </a:pPr>
            <a:r>
              <a:rPr lang="en-US" sz="5787" b="1">
                <a:solidFill>
                  <a:srgbClr val="D6801C"/>
                </a:solidFill>
                <a:latin typeface="Poppins Ultra-Bold"/>
                <a:ea typeface="Poppins Ultra-Bold"/>
                <a:cs typeface="Poppins Ultra-Bold"/>
                <a:sym typeface="Poppins Ultra-Bold"/>
              </a:rPr>
              <a:t>Risks and Mitigation</a:t>
            </a:r>
          </a:p>
        </p:txBody>
      </p:sp>
      <p:sp>
        <p:nvSpPr>
          <p:cNvPr id="6" name="TextBox 6"/>
          <p:cNvSpPr txBox="1"/>
          <p:nvPr/>
        </p:nvSpPr>
        <p:spPr>
          <a:xfrm>
            <a:off x="960262" y="4194349"/>
            <a:ext cx="19534751" cy="2560396"/>
          </a:xfrm>
          <a:prstGeom prst="rect">
            <a:avLst/>
          </a:prstGeom>
        </p:spPr>
        <p:txBody>
          <a:bodyPr lIns="0" tIns="0" rIns="0" bIns="0" rtlCol="0" anchor="t">
            <a:spAutoFit/>
          </a:bodyPr>
          <a:lstStyle/>
          <a:p>
            <a:pPr algn="l">
              <a:lnSpc>
                <a:spcPts val="3979"/>
              </a:lnSpc>
            </a:pPr>
            <a:r>
              <a:rPr lang="en-US" sz="2842" b="1">
                <a:solidFill>
                  <a:srgbClr val="000000"/>
                </a:solidFill>
                <a:latin typeface="Poppins Medium"/>
                <a:ea typeface="Poppins Medium"/>
                <a:cs typeface="Poppins Medium"/>
                <a:sym typeface="Poppins Medium"/>
              </a:rPr>
              <a:t>     Risk: High operational costs for AI and server infrastructure.</a:t>
            </a:r>
          </a:p>
          <a:p>
            <a:pPr algn="l">
              <a:lnSpc>
                <a:spcPts val="4119"/>
              </a:lnSpc>
            </a:pPr>
            <a:endParaRPr lang="en-US" sz="2842" b="1">
              <a:solidFill>
                <a:srgbClr val="000000"/>
              </a:solidFill>
              <a:latin typeface="Poppins Medium"/>
              <a:ea typeface="Poppins Medium"/>
              <a:cs typeface="Poppins Medium"/>
              <a:sym typeface="Poppins Medium"/>
            </a:endParaRPr>
          </a:p>
          <a:p>
            <a:pPr algn="l">
              <a:lnSpc>
                <a:spcPts val="3979"/>
              </a:lnSpc>
            </a:pPr>
            <a:r>
              <a:rPr lang="en-US" sz="2842">
                <a:solidFill>
                  <a:srgbClr val="000000"/>
                </a:solidFill>
                <a:latin typeface="Poppins"/>
                <a:ea typeface="Poppins"/>
                <a:cs typeface="Poppins"/>
                <a:sym typeface="Poppins"/>
              </a:rPr>
              <a:t>     </a:t>
            </a:r>
            <a:r>
              <a:rPr lang="en-US" sz="2842" b="1">
                <a:solidFill>
                  <a:srgbClr val="000000"/>
                </a:solidFill>
                <a:latin typeface="Poppins Medium"/>
                <a:ea typeface="Poppins Medium"/>
                <a:cs typeface="Poppins Medium"/>
                <a:sym typeface="Poppins Medium"/>
              </a:rPr>
              <a:t>Mitigation: Optimize resource usage and explore scalable cloud-based solutions.</a:t>
            </a:r>
          </a:p>
          <a:p>
            <a:pPr algn="l">
              <a:lnSpc>
                <a:spcPts val="4534"/>
              </a:lnSpc>
            </a:pPr>
            <a:endParaRPr lang="en-US" sz="2842" b="1">
              <a:solidFill>
                <a:srgbClr val="000000"/>
              </a:solidFill>
              <a:latin typeface="Poppins Medium"/>
              <a:ea typeface="Poppins Medium"/>
              <a:cs typeface="Poppins Medium"/>
              <a:sym typeface="Poppins Medium"/>
            </a:endParaRPr>
          </a:p>
          <a:p>
            <a:pPr algn="l">
              <a:lnSpc>
                <a:spcPts val="3572"/>
              </a:lnSpc>
            </a:pPr>
            <a:endParaRPr lang="en-US" sz="2842" b="1">
              <a:solidFill>
                <a:srgbClr val="000000"/>
              </a:solidFill>
              <a:latin typeface="Poppins Medium"/>
              <a:ea typeface="Poppins Medium"/>
              <a:cs typeface="Poppins Medium"/>
              <a:sym typeface="Poppins Medium"/>
            </a:endParaRPr>
          </a:p>
        </p:txBody>
      </p:sp>
      <p:sp>
        <p:nvSpPr>
          <p:cNvPr id="7" name="Freeform 7"/>
          <p:cNvSpPr/>
          <p:nvPr/>
        </p:nvSpPr>
        <p:spPr>
          <a:xfrm>
            <a:off x="335389" y="3860974"/>
            <a:ext cx="905200" cy="905200"/>
          </a:xfrm>
          <a:custGeom>
            <a:avLst/>
            <a:gdLst/>
            <a:ahLst/>
            <a:cxnLst/>
            <a:rect l="l" t="t" r="r" b="b"/>
            <a:pathLst>
              <a:path w="905200" h="905200">
                <a:moveTo>
                  <a:pt x="0" y="0"/>
                </a:moveTo>
                <a:lnTo>
                  <a:pt x="905201" y="0"/>
                </a:lnTo>
                <a:lnTo>
                  <a:pt x="905201" y="905200"/>
                </a:lnTo>
                <a:lnTo>
                  <a:pt x="0" y="905200"/>
                </a:lnTo>
                <a:lnTo>
                  <a:pt x="0" y="0"/>
                </a:lnTo>
                <a:close/>
              </a:path>
            </a:pathLst>
          </a:custGeom>
          <a:blipFill>
            <a:blip r:embed="rId2"/>
            <a:stretch>
              <a:fillRect/>
            </a:stretch>
          </a:blipFill>
        </p:spPr>
      </p:sp>
      <p:sp>
        <p:nvSpPr>
          <p:cNvPr id="8" name="Freeform 8"/>
          <p:cNvSpPr/>
          <p:nvPr/>
        </p:nvSpPr>
        <p:spPr>
          <a:xfrm>
            <a:off x="335389" y="5197119"/>
            <a:ext cx="905200" cy="905200"/>
          </a:xfrm>
          <a:custGeom>
            <a:avLst/>
            <a:gdLst/>
            <a:ahLst/>
            <a:cxnLst/>
            <a:rect l="l" t="t" r="r" b="b"/>
            <a:pathLst>
              <a:path w="905200" h="905200">
                <a:moveTo>
                  <a:pt x="0" y="0"/>
                </a:moveTo>
                <a:lnTo>
                  <a:pt x="905201" y="0"/>
                </a:lnTo>
                <a:lnTo>
                  <a:pt x="905201" y="905200"/>
                </a:lnTo>
                <a:lnTo>
                  <a:pt x="0" y="905200"/>
                </a:lnTo>
                <a:lnTo>
                  <a:pt x="0" y="0"/>
                </a:lnTo>
                <a:close/>
              </a:path>
            </a:pathLst>
          </a:custGeom>
          <a:blipFill>
            <a:blip r:embed="rId3"/>
            <a:stretch>
              <a:fillRect/>
            </a:stretch>
          </a:blipFill>
        </p:spPr>
      </p:sp>
      <p:sp>
        <p:nvSpPr>
          <p:cNvPr id="9" name="TextBox 9"/>
          <p:cNvSpPr txBox="1"/>
          <p:nvPr/>
        </p:nvSpPr>
        <p:spPr>
          <a:xfrm>
            <a:off x="848502" y="7060033"/>
            <a:ext cx="18267949" cy="2606507"/>
          </a:xfrm>
          <a:prstGeom prst="rect">
            <a:avLst/>
          </a:prstGeom>
        </p:spPr>
        <p:txBody>
          <a:bodyPr lIns="0" tIns="0" rIns="0" bIns="0" rtlCol="0" anchor="t">
            <a:spAutoFit/>
          </a:bodyPr>
          <a:lstStyle/>
          <a:p>
            <a:pPr algn="l">
              <a:lnSpc>
                <a:spcPts val="4134"/>
              </a:lnSpc>
            </a:pPr>
            <a:r>
              <a:rPr lang="en-US" sz="2952" b="1">
                <a:solidFill>
                  <a:srgbClr val="000000"/>
                </a:solidFill>
                <a:latin typeface="Poppins Medium"/>
                <a:ea typeface="Poppins Medium"/>
                <a:cs typeface="Poppins Medium"/>
                <a:sym typeface="Poppins Medium"/>
              </a:rPr>
              <a:t>      Risk: Negative user feedback due to inaccurate AI plans.</a:t>
            </a:r>
          </a:p>
          <a:p>
            <a:pPr algn="l">
              <a:lnSpc>
                <a:spcPts val="4134"/>
              </a:lnSpc>
            </a:pPr>
            <a:endParaRPr lang="en-US" sz="2952" b="1">
              <a:solidFill>
                <a:srgbClr val="000000"/>
              </a:solidFill>
              <a:latin typeface="Poppins Medium"/>
              <a:ea typeface="Poppins Medium"/>
              <a:cs typeface="Poppins Medium"/>
              <a:sym typeface="Poppins Medium"/>
            </a:endParaRPr>
          </a:p>
          <a:p>
            <a:pPr algn="l">
              <a:lnSpc>
                <a:spcPts val="4134"/>
              </a:lnSpc>
            </a:pPr>
            <a:r>
              <a:rPr lang="en-US" sz="2952">
                <a:solidFill>
                  <a:srgbClr val="000000"/>
                </a:solidFill>
                <a:latin typeface="Poppins"/>
                <a:ea typeface="Poppins"/>
                <a:cs typeface="Poppins"/>
                <a:sym typeface="Poppins"/>
              </a:rPr>
              <a:t>      </a:t>
            </a:r>
            <a:r>
              <a:rPr lang="en-US" sz="2952" b="1">
                <a:solidFill>
                  <a:srgbClr val="000000"/>
                </a:solidFill>
                <a:latin typeface="Poppins Medium"/>
                <a:ea typeface="Poppins Medium"/>
                <a:cs typeface="Poppins Medium"/>
                <a:sym typeface="Poppins Medium"/>
              </a:rPr>
              <a:t>Mitigation: Continuously improve AI algorithms through user feedback and testing.</a:t>
            </a:r>
          </a:p>
          <a:p>
            <a:pPr algn="l">
              <a:lnSpc>
                <a:spcPts val="4550"/>
              </a:lnSpc>
            </a:pPr>
            <a:endParaRPr lang="en-US" sz="2952" b="1">
              <a:solidFill>
                <a:srgbClr val="000000"/>
              </a:solidFill>
              <a:latin typeface="Poppins Medium"/>
              <a:ea typeface="Poppins Medium"/>
              <a:cs typeface="Poppins Medium"/>
              <a:sym typeface="Poppins Medium"/>
            </a:endParaRPr>
          </a:p>
          <a:p>
            <a:pPr algn="l">
              <a:lnSpc>
                <a:spcPts val="3584"/>
              </a:lnSpc>
            </a:pPr>
            <a:endParaRPr lang="en-US" sz="2952" b="1">
              <a:solidFill>
                <a:srgbClr val="000000"/>
              </a:solidFill>
              <a:latin typeface="Poppins Medium"/>
              <a:ea typeface="Poppins Medium"/>
              <a:cs typeface="Poppins Medium"/>
              <a:sym typeface="Poppins Medium"/>
            </a:endParaRPr>
          </a:p>
        </p:txBody>
      </p:sp>
      <p:sp>
        <p:nvSpPr>
          <p:cNvPr id="10" name="Freeform 10"/>
          <p:cNvSpPr/>
          <p:nvPr/>
        </p:nvSpPr>
        <p:spPr>
          <a:xfrm>
            <a:off x="335389" y="6771825"/>
            <a:ext cx="905200" cy="905200"/>
          </a:xfrm>
          <a:custGeom>
            <a:avLst/>
            <a:gdLst/>
            <a:ahLst/>
            <a:cxnLst/>
            <a:rect l="l" t="t" r="r" b="b"/>
            <a:pathLst>
              <a:path w="905200" h="905200">
                <a:moveTo>
                  <a:pt x="0" y="0"/>
                </a:moveTo>
                <a:lnTo>
                  <a:pt x="905201" y="0"/>
                </a:lnTo>
                <a:lnTo>
                  <a:pt x="905201" y="905200"/>
                </a:lnTo>
                <a:lnTo>
                  <a:pt x="0" y="905200"/>
                </a:lnTo>
                <a:lnTo>
                  <a:pt x="0" y="0"/>
                </a:lnTo>
                <a:close/>
              </a:path>
            </a:pathLst>
          </a:custGeom>
          <a:blipFill>
            <a:blip r:embed="rId2"/>
            <a:stretch>
              <a:fillRect/>
            </a:stretch>
          </a:blipFill>
        </p:spPr>
      </p:sp>
      <p:sp>
        <p:nvSpPr>
          <p:cNvPr id="11" name="Freeform 11"/>
          <p:cNvSpPr/>
          <p:nvPr/>
        </p:nvSpPr>
        <p:spPr>
          <a:xfrm>
            <a:off x="335389" y="8107970"/>
            <a:ext cx="905200" cy="905200"/>
          </a:xfrm>
          <a:custGeom>
            <a:avLst/>
            <a:gdLst/>
            <a:ahLst/>
            <a:cxnLst/>
            <a:rect l="l" t="t" r="r" b="b"/>
            <a:pathLst>
              <a:path w="905200" h="905200">
                <a:moveTo>
                  <a:pt x="0" y="0"/>
                </a:moveTo>
                <a:lnTo>
                  <a:pt x="905201" y="0"/>
                </a:lnTo>
                <a:lnTo>
                  <a:pt x="905201" y="905200"/>
                </a:lnTo>
                <a:lnTo>
                  <a:pt x="0" y="905200"/>
                </a:lnTo>
                <a:lnTo>
                  <a:pt x="0" y="0"/>
                </a:lnTo>
                <a:close/>
              </a:path>
            </a:pathLst>
          </a:custGeom>
          <a:blipFill>
            <a:blip r:embed="rId3"/>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145502" y="172815"/>
            <a:ext cx="1711770" cy="1711770"/>
          </a:xfrm>
          <a:custGeom>
            <a:avLst/>
            <a:gdLst/>
            <a:ahLst/>
            <a:cxnLst/>
            <a:rect l="l" t="t" r="r" b="b"/>
            <a:pathLst>
              <a:path w="1711770" h="1711770">
                <a:moveTo>
                  <a:pt x="0" y="0"/>
                </a:moveTo>
                <a:lnTo>
                  <a:pt x="1711770" y="0"/>
                </a:lnTo>
                <a:lnTo>
                  <a:pt x="1711770" y="1711770"/>
                </a:lnTo>
                <a:lnTo>
                  <a:pt x="0" y="1711770"/>
                </a:lnTo>
                <a:lnTo>
                  <a:pt x="0" y="0"/>
                </a:lnTo>
                <a:close/>
              </a:path>
            </a:pathLst>
          </a:custGeom>
          <a:blipFill>
            <a:blip r:embed="rId2"/>
            <a:stretch>
              <a:fillRect/>
            </a:stretch>
          </a:blipFill>
        </p:spPr>
      </p:sp>
      <p:sp>
        <p:nvSpPr>
          <p:cNvPr id="3" name="TextBox 3"/>
          <p:cNvSpPr txBox="1"/>
          <p:nvPr/>
        </p:nvSpPr>
        <p:spPr>
          <a:xfrm>
            <a:off x="5857272" y="533400"/>
            <a:ext cx="6573456" cy="933450"/>
          </a:xfrm>
          <a:prstGeom prst="rect">
            <a:avLst/>
          </a:prstGeom>
        </p:spPr>
        <p:txBody>
          <a:bodyPr lIns="0" tIns="0" rIns="0" bIns="0" rtlCol="0" anchor="t">
            <a:spAutoFit/>
          </a:bodyPr>
          <a:lstStyle/>
          <a:p>
            <a:pPr algn="l">
              <a:lnSpc>
                <a:spcPts val="6944"/>
              </a:lnSpc>
            </a:pPr>
            <a:r>
              <a:rPr lang="en-US" sz="5787" b="1">
                <a:solidFill>
                  <a:srgbClr val="D6801C"/>
                </a:solidFill>
                <a:latin typeface="Poppins Ultra-Bold"/>
                <a:ea typeface="Poppins Ultra-Bold"/>
                <a:cs typeface="Poppins Ultra-Bold"/>
                <a:sym typeface="Poppins Ultra-Bold"/>
              </a:rPr>
              <a:t> List of Standards</a:t>
            </a:r>
          </a:p>
        </p:txBody>
      </p:sp>
      <p:sp>
        <p:nvSpPr>
          <p:cNvPr id="4" name="TextBox 4"/>
          <p:cNvSpPr txBox="1"/>
          <p:nvPr/>
        </p:nvSpPr>
        <p:spPr>
          <a:xfrm>
            <a:off x="9525" y="4070314"/>
            <a:ext cx="18894715" cy="1068265"/>
          </a:xfrm>
          <a:prstGeom prst="rect">
            <a:avLst/>
          </a:prstGeom>
        </p:spPr>
        <p:txBody>
          <a:bodyPr lIns="0" tIns="0" rIns="0" bIns="0" rtlCol="0" anchor="t">
            <a:spAutoFit/>
          </a:bodyPr>
          <a:lstStyle/>
          <a:p>
            <a:pPr marL="780234" lvl="1" indent="-390117" algn="l">
              <a:lnSpc>
                <a:spcPts val="5059"/>
              </a:lnSpc>
              <a:buFont typeface="Arial"/>
              <a:buChar char="•"/>
            </a:pPr>
            <a:r>
              <a:rPr lang="en-US" sz="3613" b="1">
                <a:solidFill>
                  <a:srgbClr val="000000"/>
                </a:solidFill>
                <a:latin typeface="Poppins Bold"/>
                <a:ea typeface="Poppins Bold"/>
                <a:cs typeface="Poppins Bold"/>
                <a:sym typeface="Poppins Bold"/>
              </a:rPr>
              <a:t>ISO/IEC 27001: </a:t>
            </a:r>
            <a:r>
              <a:rPr lang="en-US" sz="3613">
                <a:solidFill>
                  <a:srgbClr val="000000"/>
                </a:solidFill>
                <a:latin typeface="Poppins"/>
                <a:ea typeface="Poppins"/>
                <a:cs typeface="Poppins"/>
                <a:sym typeface="Poppins"/>
              </a:rPr>
              <a:t>Ensuring data security management throughout the platform.</a:t>
            </a:r>
          </a:p>
          <a:p>
            <a:pPr algn="l">
              <a:lnSpc>
                <a:spcPts val="3179"/>
              </a:lnSpc>
            </a:pPr>
            <a:endParaRPr lang="en-US" sz="3613">
              <a:solidFill>
                <a:srgbClr val="000000"/>
              </a:solidFill>
              <a:latin typeface="Poppins"/>
              <a:ea typeface="Poppins"/>
              <a:cs typeface="Poppins"/>
              <a:sym typeface="Poppins"/>
            </a:endParaRPr>
          </a:p>
        </p:txBody>
      </p:sp>
      <p:sp>
        <p:nvSpPr>
          <p:cNvPr id="5" name="TextBox 5"/>
          <p:cNvSpPr txBox="1"/>
          <p:nvPr/>
        </p:nvSpPr>
        <p:spPr>
          <a:xfrm>
            <a:off x="9525" y="5641925"/>
            <a:ext cx="18894715" cy="1706440"/>
          </a:xfrm>
          <a:prstGeom prst="rect">
            <a:avLst/>
          </a:prstGeom>
        </p:spPr>
        <p:txBody>
          <a:bodyPr lIns="0" tIns="0" rIns="0" bIns="0" rtlCol="0" anchor="t">
            <a:spAutoFit/>
          </a:bodyPr>
          <a:lstStyle/>
          <a:p>
            <a:pPr marL="780234" lvl="1" indent="-390117" algn="l">
              <a:lnSpc>
                <a:spcPts val="5059"/>
              </a:lnSpc>
              <a:buFont typeface="Arial"/>
              <a:buChar char="•"/>
            </a:pPr>
            <a:r>
              <a:rPr lang="en-US" sz="3613" b="1">
                <a:solidFill>
                  <a:srgbClr val="000000"/>
                </a:solidFill>
                <a:latin typeface="Poppins Bold"/>
                <a:ea typeface="Poppins Bold"/>
                <a:cs typeface="Poppins Bold"/>
                <a:sym typeface="Poppins Bold"/>
              </a:rPr>
              <a:t>GDPR Compliance:</a:t>
            </a:r>
            <a:r>
              <a:rPr lang="en-US" sz="3613">
                <a:solidFill>
                  <a:srgbClr val="000000"/>
                </a:solidFill>
                <a:latin typeface="Poppins"/>
                <a:ea typeface="Poppins"/>
                <a:cs typeface="Poppins"/>
                <a:sym typeface="Poppins"/>
              </a:rPr>
              <a:t> Protecting user data in accordance with international privacy laws.</a:t>
            </a:r>
          </a:p>
          <a:p>
            <a:pPr algn="l">
              <a:lnSpc>
                <a:spcPts val="3179"/>
              </a:lnSpc>
            </a:pPr>
            <a:endParaRPr lang="en-US" sz="3613">
              <a:solidFill>
                <a:srgbClr val="000000"/>
              </a:solidFill>
              <a:latin typeface="Poppins"/>
              <a:ea typeface="Poppins"/>
              <a:cs typeface="Poppins"/>
              <a:sym typeface="Poppins"/>
            </a:endParaRPr>
          </a:p>
        </p:txBody>
      </p:sp>
      <p:sp>
        <p:nvSpPr>
          <p:cNvPr id="6" name="TextBox 6"/>
          <p:cNvSpPr txBox="1"/>
          <p:nvPr/>
        </p:nvSpPr>
        <p:spPr>
          <a:xfrm>
            <a:off x="9525" y="7815090"/>
            <a:ext cx="18894715" cy="1068265"/>
          </a:xfrm>
          <a:prstGeom prst="rect">
            <a:avLst/>
          </a:prstGeom>
        </p:spPr>
        <p:txBody>
          <a:bodyPr lIns="0" tIns="0" rIns="0" bIns="0" rtlCol="0" anchor="t">
            <a:spAutoFit/>
          </a:bodyPr>
          <a:lstStyle/>
          <a:p>
            <a:pPr marL="780234" lvl="1" indent="-390117" algn="l">
              <a:lnSpc>
                <a:spcPts val="5059"/>
              </a:lnSpc>
              <a:buFont typeface="Arial"/>
              <a:buChar char="•"/>
            </a:pPr>
            <a:r>
              <a:rPr lang="en-US" sz="3613" b="1">
                <a:solidFill>
                  <a:srgbClr val="000000"/>
                </a:solidFill>
                <a:latin typeface="Poppins Bold"/>
                <a:ea typeface="Poppins Bold"/>
                <a:cs typeface="Poppins Bold"/>
                <a:sym typeface="Poppins Bold"/>
              </a:rPr>
              <a:t>WCAG 2.1:</a:t>
            </a:r>
            <a:r>
              <a:rPr lang="en-US" sz="3613">
                <a:solidFill>
                  <a:srgbClr val="000000"/>
                </a:solidFill>
                <a:latin typeface="Poppins"/>
                <a:ea typeface="Poppins"/>
                <a:cs typeface="Poppins"/>
                <a:sym typeface="Poppins"/>
              </a:rPr>
              <a:t> Ensuring accessibility for users with disabilities.</a:t>
            </a:r>
          </a:p>
          <a:p>
            <a:pPr algn="l">
              <a:lnSpc>
                <a:spcPts val="3179"/>
              </a:lnSpc>
            </a:pPr>
            <a:endParaRPr lang="en-US" sz="3613">
              <a:solidFill>
                <a:srgbClr val="000000"/>
              </a:solidFill>
              <a:latin typeface="Poppins"/>
              <a:ea typeface="Poppins"/>
              <a:cs typeface="Poppins"/>
              <a:sym typeface="Poppins"/>
            </a:endParaRPr>
          </a:p>
        </p:txBody>
      </p:sp>
      <p:sp>
        <p:nvSpPr>
          <p:cNvPr id="7" name="TextBox 7"/>
          <p:cNvSpPr txBox="1"/>
          <p:nvPr/>
        </p:nvSpPr>
        <p:spPr>
          <a:xfrm>
            <a:off x="9525" y="2501829"/>
            <a:ext cx="18894715" cy="1068265"/>
          </a:xfrm>
          <a:prstGeom prst="rect">
            <a:avLst/>
          </a:prstGeom>
        </p:spPr>
        <p:txBody>
          <a:bodyPr lIns="0" tIns="0" rIns="0" bIns="0" rtlCol="0" anchor="t">
            <a:spAutoFit/>
          </a:bodyPr>
          <a:lstStyle/>
          <a:p>
            <a:pPr marL="780234" lvl="1" indent="-390117" algn="l">
              <a:lnSpc>
                <a:spcPts val="5059"/>
              </a:lnSpc>
              <a:buFont typeface="Arial"/>
              <a:buChar char="•"/>
            </a:pPr>
            <a:r>
              <a:rPr lang="en-US" sz="3613" b="1">
                <a:solidFill>
                  <a:srgbClr val="000000"/>
                </a:solidFill>
                <a:latin typeface="Poppins Bold"/>
                <a:ea typeface="Poppins Bold"/>
                <a:cs typeface="Poppins Bold"/>
                <a:sym typeface="Poppins Bold"/>
              </a:rPr>
              <a:t>ISO 9241-210: </a:t>
            </a:r>
            <a:r>
              <a:rPr lang="en-US" sz="3613">
                <a:solidFill>
                  <a:srgbClr val="000000"/>
                </a:solidFill>
                <a:latin typeface="Poppins"/>
                <a:ea typeface="Poppins"/>
                <a:cs typeface="Poppins"/>
                <a:sym typeface="Poppins"/>
              </a:rPr>
              <a:t>Following guidelines for user experience and usability.</a:t>
            </a:r>
          </a:p>
          <a:p>
            <a:pPr algn="l">
              <a:lnSpc>
                <a:spcPts val="3179"/>
              </a:lnSpc>
            </a:pPr>
            <a:endParaRPr lang="en-US" sz="3613">
              <a:solidFill>
                <a:srgbClr val="000000"/>
              </a:solidFill>
              <a:latin typeface="Poppins"/>
              <a:ea typeface="Poppins"/>
              <a:cs typeface="Poppins"/>
              <a:sym typeface="Poppi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99134" y="362556"/>
            <a:ext cx="1332288" cy="1332288"/>
          </a:xfrm>
          <a:custGeom>
            <a:avLst/>
            <a:gdLst/>
            <a:ahLst/>
            <a:cxnLst/>
            <a:rect l="l" t="t" r="r" b="b"/>
            <a:pathLst>
              <a:path w="1332288" h="1332288">
                <a:moveTo>
                  <a:pt x="0" y="0"/>
                </a:moveTo>
                <a:lnTo>
                  <a:pt x="1332288" y="0"/>
                </a:lnTo>
                <a:lnTo>
                  <a:pt x="1332288" y="1332288"/>
                </a:lnTo>
                <a:lnTo>
                  <a:pt x="0" y="1332288"/>
                </a:lnTo>
                <a:lnTo>
                  <a:pt x="0" y="0"/>
                </a:lnTo>
                <a:close/>
              </a:path>
            </a:pathLst>
          </a:custGeom>
          <a:blipFill>
            <a:blip r:embed="rId2"/>
            <a:stretch>
              <a:fillRect/>
            </a:stretch>
          </a:blipFill>
        </p:spPr>
      </p:sp>
      <p:sp>
        <p:nvSpPr>
          <p:cNvPr id="3" name="TextBox 3"/>
          <p:cNvSpPr txBox="1"/>
          <p:nvPr/>
        </p:nvSpPr>
        <p:spPr>
          <a:xfrm>
            <a:off x="4390484" y="533400"/>
            <a:ext cx="10535732" cy="933450"/>
          </a:xfrm>
          <a:prstGeom prst="rect">
            <a:avLst/>
          </a:prstGeom>
        </p:spPr>
        <p:txBody>
          <a:bodyPr lIns="0" tIns="0" rIns="0" bIns="0" rtlCol="0" anchor="t">
            <a:spAutoFit/>
          </a:bodyPr>
          <a:lstStyle/>
          <a:p>
            <a:pPr algn="l">
              <a:lnSpc>
                <a:spcPts val="6944"/>
              </a:lnSpc>
            </a:pPr>
            <a:r>
              <a:rPr lang="en-US" sz="5787" b="1">
                <a:solidFill>
                  <a:srgbClr val="D6801C"/>
                </a:solidFill>
                <a:latin typeface="Poppins Ultra-Bold"/>
                <a:ea typeface="Poppins Ultra-Bold"/>
                <a:cs typeface="Poppins Ultra-Bold"/>
                <a:sym typeface="Poppins Ultra-Bold"/>
              </a:rPr>
              <a:t>List of Realistic Constraints</a:t>
            </a:r>
          </a:p>
        </p:txBody>
      </p:sp>
      <p:sp>
        <p:nvSpPr>
          <p:cNvPr id="4" name="TextBox 4"/>
          <p:cNvSpPr txBox="1"/>
          <p:nvPr/>
        </p:nvSpPr>
        <p:spPr>
          <a:xfrm>
            <a:off x="0" y="1887177"/>
            <a:ext cx="5601829" cy="1286856"/>
          </a:xfrm>
          <a:prstGeom prst="rect">
            <a:avLst/>
          </a:prstGeom>
        </p:spPr>
        <p:txBody>
          <a:bodyPr lIns="0" tIns="0" rIns="0" bIns="0" rtlCol="0" anchor="t">
            <a:spAutoFit/>
          </a:bodyPr>
          <a:lstStyle/>
          <a:p>
            <a:pPr marL="848836" lvl="1" indent="-424418" algn="l">
              <a:lnSpc>
                <a:spcPts val="5504"/>
              </a:lnSpc>
              <a:buFont typeface="Arial"/>
              <a:buChar char="•"/>
            </a:pPr>
            <a:r>
              <a:rPr lang="en-US" sz="3931" b="1">
                <a:solidFill>
                  <a:srgbClr val="000000"/>
                </a:solidFill>
                <a:latin typeface="Poppins Medium"/>
                <a:ea typeface="Poppins Medium"/>
                <a:cs typeface="Poppins Medium"/>
                <a:sym typeface="Poppins Medium"/>
              </a:rPr>
              <a:t>Cost/Economics:</a:t>
            </a:r>
          </a:p>
          <a:p>
            <a:pPr algn="l">
              <a:lnSpc>
                <a:spcPts val="4484"/>
              </a:lnSpc>
            </a:pPr>
            <a:endParaRPr lang="en-US" sz="3931" b="1">
              <a:solidFill>
                <a:srgbClr val="000000"/>
              </a:solidFill>
              <a:latin typeface="Poppins Medium"/>
              <a:ea typeface="Poppins Medium"/>
              <a:cs typeface="Poppins Medium"/>
              <a:sym typeface="Poppins Medium"/>
            </a:endParaRPr>
          </a:p>
        </p:txBody>
      </p:sp>
      <p:sp>
        <p:nvSpPr>
          <p:cNvPr id="5" name="TextBox 5"/>
          <p:cNvSpPr txBox="1"/>
          <p:nvPr/>
        </p:nvSpPr>
        <p:spPr>
          <a:xfrm>
            <a:off x="1028700" y="2821965"/>
            <a:ext cx="16433674" cy="1468950"/>
          </a:xfrm>
          <a:prstGeom prst="rect">
            <a:avLst/>
          </a:prstGeom>
        </p:spPr>
        <p:txBody>
          <a:bodyPr lIns="0" tIns="0" rIns="0" bIns="0" rtlCol="0" anchor="t">
            <a:spAutoFit/>
          </a:bodyPr>
          <a:lstStyle/>
          <a:p>
            <a:pPr marL="693876" lvl="1" indent="-346938" algn="l">
              <a:lnSpc>
                <a:spcPts val="4499"/>
              </a:lnSpc>
              <a:buFont typeface="Arial"/>
              <a:buChar char="•"/>
            </a:pPr>
            <a:r>
              <a:rPr lang="en-US" sz="3213">
                <a:solidFill>
                  <a:srgbClr val="000000"/>
                </a:solidFill>
                <a:latin typeface="Poppins"/>
                <a:ea typeface="Poppins"/>
                <a:cs typeface="Poppins"/>
                <a:sym typeface="Poppins"/>
              </a:rPr>
              <a:t>Revenue constraints due to reliance on free-tier users versus premium subscriptions.</a:t>
            </a:r>
          </a:p>
          <a:p>
            <a:pPr algn="l">
              <a:lnSpc>
                <a:spcPts val="2619"/>
              </a:lnSpc>
            </a:pPr>
            <a:endParaRPr lang="en-US" sz="3213">
              <a:solidFill>
                <a:srgbClr val="000000"/>
              </a:solidFill>
              <a:latin typeface="Poppins"/>
              <a:ea typeface="Poppins"/>
              <a:cs typeface="Poppins"/>
              <a:sym typeface="Poppins"/>
            </a:endParaRPr>
          </a:p>
        </p:txBody>
      </p:sp>
      <p:sp>
        <p:nvSpPr>
          <p:cNvPr id="6" name="TextBox 6"/>
          <p:cNvSpPr txBox="1"/>
          <p:nvPr/>
        </p:nvSpPr>
        <p:spPr>
          <a:xfrm>
            <a:off x="23256" y="4176615"/>
            <a:ext cx="2817371" cy="1295716"/>
          </a:xfrm>
          <a:prstGeom prst="rect">
            <a:avLst/>
          </a:prstGeom>
        </p:spPr>
        <p:txBody>
          <a:bodyPr lIns="0" tIns="0" rIns="0" bIns="0" rtlCol="0" anchor="t">
            <a:spAutoFit/>
          </a:bodyPr>
          <a:lstStyle/>
          <a:p>
            <a:pPr marL="855250" lvl="1" indent="-427625" algn="l">
              <a:lnSpc>
                <a:spcPts val="5545"/>
              </a:lnSpc>
              <a:buFont typeface="Arial"/>
              <a:buChar char="•"/>
            </a:pPr>
            <a:r>
              <a:rPr lang="en-US" sz="3961" b="1">
                <a:solidFill>
                  <a:srgbClr val="000000"/>
                </a:solidFill>
                <a:latin typeface="Poppins Medium"/>
                <a:ea typeface="Poppins Medium"/>
                <a:cs typeface="Poppins Medium"/>
                <a:sym typeface="Poppins Medium"/>
              </a:rPr>
              <a:t>Ethics:</a:t>
            </a:r>
          </a:p>
          <a:p>
            <a:pPr algn="l">
              <a:lnSpc>
                <a:spcPts val="4518"/>
              </a:lnSpc>
            </a:pPr>
            <a:endParaRPr lang="en-US" sz="3961" b="1">
              <a:solidFill>
                <a:srgbClr val="000000"/>
              </a:solidFill>
              <a:latin typeface="Poppins Medium"/>
              <a:ea typeface="Poppins Medium"/>
              <a:cs typeface="Poppins Medium"/>
              <a:sym typeface="Poppins Medium"/>
            </a:endParaRPr>
          </a:p>
        </p:txBody>
      </p:sp>
      <p:sp>
        <p:nvSpPr>
          <p:cNvPr id="7" name="TextBox 7"/>
          <p:cNvSpPr txBox="1"/>
          <p:nvPr/>
        </p:nvSpPr>
        <p:spPr>
          <a:xfrm>
            <a:off x="1028700" y="5057775"/>
            <a:ext cx="17259300" cy="2030925"/>
          </a:xfrm>
          <a:prstGeom prst="rect">
            <a:avLst/>
          </a:prstGeom>
        </p:spPr>
        <p:txBody>
          <a:bodyPr lIns="0" tIns="0" rIns="0" bIns="0" rtlCol="0" anchor="t">
            <a:spAutoFit/>
          </a:bodyPr>
          <a:lstStyle/>
          <a:p>
            <a:pPr marL="693876" lvl="1" indent="-346938" algn="l">
              <a:lnSpc>
                <a:spcPts val="4499"/>
              </a:lnSpc>
              <a:buFont typeface="Arial"/>
              <a:buChar char="•"/>
            </a:pPr>
            <a:r>
              <a:rPr lang="en-US" sz="3213">
                <a:solidFill>
                  <a:srgbClr val="000000"/>
                </a:solidFill>
                <a:latin typeface="Poppins"/>
                <a:ea typeface="Poppins"/>
                <a:cs typeface="Poppins"/>
                <a:sym typeface="Poppins"/>
              </a:rPr>
              <a:t>Ensuring unbiased AI-generated plans that respect diverse user backgrounds and preferences.</a:t>
            </a:r>
          </a:p>
          <a:p>
            <a:pPr marL="693876" lvl="1" indent="-346938" algn="l">
              <a:lnSpc>
                <a:spcPts val="4499"/>
              </a:lnSpc>
              <a:buFont typeface="Arial"/>
              <a:buChar char="•"/>
            </a:pPr>
            <a:r>
              <a:rPr lang="en-US" sz="3213">
                <a:solidFill>
                  <a:srgbClr val="000000"/>
                </a:solidFill>
                <a:latin typeface="Poppins"/>
                <a:ea typeface="Poppins"/>
                <a:cs typeface="Poppins"/>
                <a:sym typeface="Poppins"/>
              </a:rPr>
              <a:t>Transparent pricing and avoiding manipulative upselling tactics.</a:t>
            </a:r>
          </a:p>
          <a:p>
            <a:pPr algn="l">
              <a:lnSpc>
                <a:spcPts val="2619"/>
              </a:lnSpc>
            </a:pPr>
            <a:endParaRPr lang="en-US" sz="3213">
              <a:solidFill>
                <a:srgbClr val="000000"/>
              </a:solidFill>
              <a:latin typeface="Poppins"/>
              <a:ea typeface="Poppins"/>
              <a:cs typeface="Poppins"/>
              <a:sym typeface="Poppins"/>
            </a:endParaRPr>
          </a:p>
        </p:txBody>
      </p:sp>
      <p:sp>
        <p:nvSpPr>
          <p:cNvPr id="8" name="TextBox 8"/>
          <p:cNvSpPr txBox="1"/>
          <p:nvPr/>
        </p:nvSpPr>
        <p:spPr>
          <a:xfrm>
            <a:off x="23256" y="7193652"/>
            <a:ext cx="8216332" cy="1259984"/>
          </a:xfrm>
          <a:prstGeom prst="rect">
            <a:avLst/>
          </a:prstGeom>
        </p:spPr>
        <p:txBody>
          <a:bodyPr lIns="0" tIns="0" rIns="0" bIns="0" rtlCol="0" anchor="t">
            <a:spAutoFit/>
          </a:bodyPr>
          <a:lstStyle/>
          <a:p>
            <a:pPr marL="803985" lvl="1" indent="-401993" algn="l">
              <a:lnSpc>
                <a:spcPts val="5213"/>
              </a:lnSpc>
              <a:buFont typeface="Arial"/>
              <a:buChar char="•"/>
            </a:pPr>
            <a:r>
              <a:rPr lang="en-US" sz="3723" b="1">
                <a:solidFill>
                  <a:srgbClr val="000000"/>
                </a:solidFill>
                <a:latin typeface="Poppins Medium"/>
                <a:ea typeface="Poppins Medium"/>
                <a:cs typeface="Poppins Medium"/>
                <a:sym typeface="Poppins Medium"/>
              </a:rPr>
              <a:t>Social and Political Impact:</a:t>
            </a:r>
          </a:p>
          <a:p>
            <a:pPr algn="l">
              <a:lnSpc>
                <a:spcPts val="4728"/>
              </a:lnSpc>
            </a:pPr>
            <a:endParaRPr lang="en-US" sz="3723" b="1">
              <a:solidFill>
                <a:srgbClr val="000000"/>
              </a:solidFill>
              <a:latin typeface="Poppins Medium"/>
              <a:ea typeface="Poppins Medium"/>
              <a:cs typeface="Poppins Medium"/>
              <a:sym typeface="Poppins Medium"/>
            </a:endParaRPr>
          </a:p>
        </p:txBody>
      </p:sp>
      <p:sp>
        <p:nvSpPr>
          <p:cNvPr id="9" name="TextBox 9"/>
          <p:cNvSpPr txBox="1"/>
          <p:nvPr/>
        </p:nvSpPr>
        <p:spPr>
          <a:xfrm>
            <a:off x="927163" y="8171028"/>
            <a:ext cx="16433674" cy="1468950"/>
          </a:xfrm>
          <a:prstGeom prst="rect">
            <a:avLst/>
          </a:prstGeom>
        </p:spPr>
        <p:txBody>
          <a:bodyPr lIns="0" tIns="0" rIns="0" bIns="0" rtlCol="0" anchor="t">
            <a:spAutoFit/>
          </a:bodyPr>
          <a:lstStyle/>
          <a:p>
            <a:pPr marL="693876" lvl="1" indent="-346938" algn="l">
              <a:lnSpc>
                <a:spcPts val="4499"/>
              </a:lnSpc>
              <a:buFont typeface="Arial"/>
              <a:buChar char="•"/>
            </a:pPr>
            <a:r>
              <a:rPr lang="en-US" sz="3213">
                <a:solidFill>
                  <a:srgbClr val="000000"/>
                </a:solidFill>
                <a:latin typeface="Poppins"/>
                <a:ea typeface="Poppins"/>
                <a:cs typeface="Poppins"/>
                <a:sym typeface="Poppins"/>
              </a:rPr>
              <a:t>Promoting cultural exchange and sustainable tourism practices.</a:t>
            </a:r>
          </a:p>
          <a:p>
            <a:pPr marL="693876" lvl="1" indent="-346938" algn="l">
              <a:lnSpc>
                <a:spcPts val="4499"/>
              </a:lnSpc>
              <a:buFont typeface="Arial"/>
              <a:buChar char="•"/>
            </a:pPr>
            <a:r>
              <a:rPr lang="en-US" sz="3213">
                <a:solidFill>
                  <a:srgbClr val="000000"/>
                </a:solidFill>
                <a:latin typeface="Poppins"/>
                <a:ea typeface="Poppins"/>
                <a:cs typeface="Poppins"/>
                <a:sym typeface="Poppins"/>
              </a:rPr>
              <a:t>Avoiding political controversies by respecting regional travel restrictions.</a:t>
            </a:r>
          </a:p>
          <a:p>
            <a:pPr algn="l">
              <a:lnSpc>
                <a:spcPts val="2619"/>
              </a:lnSpc>
            </a:pPr>
            <a:endParaRPr lang="en-US" sz="3213">
              <a:solidFill>
                <a:srgbClr val="000000"/>
              </a:solidFill>
              <a:latin typeface="Poppins"/>
              <a:ea typeface="Poppins"/>
              <a:cs typeface="Poppins"/>
              <a:sym typeface="Poppi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82934" y="438463"/>
            <a:ext cx="3015419" cy="1180474"/>
          </a:xfrm>
          <a:custGeom>
            <a:avLst/>
            <a:gdLst/>
            <a:ahLst/>
            <a:cxnLst/>
            <a:rect l="l" t="t" r="r" b="b"/>
            <a:pathLst>
              <a:path w="3015419" h="1180474">
                <a:moveTo>
                  <a:pt x="0" y="0"/>
                </a:moveTo>
                <a:lnTo>
                  <a:pt x="3015419" y="0"/>
                </a:lnTo>
                <a:lnTo>
                  <a:pt x="3015419" y="1180474"/>
                </a:lnTo>
                <a:lnTo>
                  <a:pt x="0" y="1180474"/>
                </a:lnTo>
                <a:lnTo>
                  <a:pt x="0" y="0"/>
                </a:lnTo>
                <a:close/>
              </a:path>
            </a:pathLst>
          </a:custGeom>
          <a:blipFill>
            <a:blip r:embed="rId2"/>
            <a:stretch>
              <a:fillRect t="-77360" b="-78081"/>
            </a:stretch>
          </a:blipFill>
        </p:spPr>
      </p:sp>
      <p:sp>
        <p:nvSpPr>
          <p:cNvPr id="3" name="TextBox 3"/>
          <p:cNvSpPr txBox="1"/>
          <p:nvPr/>
        </p:nvSpPr>
        <p:spPr>
          <a:xfrm>
            <a:off x="925699" y="3490534"/>
            <a:ext cx="16436601" cy="3220207"/>
          </a:xfrm>
          <a:prstGeom prst="rect">
            <a:avLst/>
          </a:prstGeom>
        </p:spPr>
        <p:txBody>
          <a:bodyPr lIns="0" tIns="0" rIns="0" bIns="0" rtlCol="0" anchor="t">
            <a:spAutoFit/>
          </a:bodyPr>
          <a:lstStyle/>
          <a:p>
            <a:pPr algn="ctr">
              <a:lnSpc>
                <a:spcPts val="12381"/>
              </a:lnSpc>
            </a:pPr>
            <a:r>
              <a:rPr lang="en-US" sz="10317" b="1">
                <a:solidFill>
                  <a:srgbClr val="D6801C"/>
                </a:solidFill>
                <a:latin typeface="Poppins Ultra-Bold"/>
                <a:ea typeface="Poppins Ultra-Bold"/>
                <a:cs typeface="Poppins Ultra-Bold"/>
                <a:sym typeface="Poppins Ultra-Bold"/>
              </a:rPr>
              <a:t>2 . Market And Business Analysis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82934" y="438463"/>
            <a:ext cx="3015419" cy="1180474"/>
          </a:xfrm>
          <a:custGeom>
            <a:avLst/>
            <a:gdLst/>
            <a:ahLst/>
            <a:cxnLst/>
            <a:rect l="l" t="t" r="r" b="b"/>
            <a:pathLst>
              <a:path w="3015419" h="1180474">
                <a:moveTo>
                  <a:pt x="0" y="0"/>
                </a:moveTo>
                <a:lnTo>
                  <a:pt x="3015419" y="0"/>
                </a:lnTo>
                <a:lnTo>
                  <a:pt x="3015419" y="1180474"/>
                </a:lnTo>
                <a:lnTo>
                  <a:pt x="0" y="1180474"/>
                </a:lnTo>
                <a:lnTo>
                  <a:pt x="0" y="0"/>
                </a:lnTo>
                <a:close/>
              </a:path>
            </a:pathLst>
          </a:custGeom>
          <a:blipFill>
            <a:blip r:embed="rId2"/>
            <a:stretch>
              <a:fillRect t="-77360" b="-78081"/>
            </a:stretch>
          </a:blipFill>
        </p:spPr>
      </p:sp>
      <p:sp>
        <p:nvSpPr>
          <p:cNvPr id="3" name="TextBox 3"/>
          <p:cNvSpPr txBox="1"/>
          <p:nvPr/>
        </p:nvSpPr>
        <p:spPr>
          <a:xfrm>
            <a:off x="5372686" y="3812498"/>
            <a:ext cx="7542628" cy="2500078"/>
          </a:xfrm>
          <a:prstGeom prst="rect">
            <a:avLst/>
          </a:prstGeom>
        </p:spPr>
        <p:txBody>
          <a:bodyPr lIns="0" tIns="0" rIns="0" bIns="0" rtlCol="0" anchor="t">
            <a:spAutoFit/>
          </a:bodyPr>
          <a:lstStyle/>
          <a:p>
            <a:pPr algn="just">
              <a:lnSpc>
                <a:spcPts val="18510"/>
              </a:lnSpc>
            </a:pPr>
            <a:r>
              <a:rPr lang="en-US" sz="15425" b="1">
                <a:solidFill>
                  <a:srgbClr val="D6801C"/>
                </a:solidFill>
                <a:latin typeface="Poppins Ultra-Bold"/>
                <a:ea typeface="Poppins Ultra-Bold"/>
                <a:cs typeface="Poppins Ultra-Bold"/>
                <a:sym typeface="Poppins Ultra-Bold"/>
              </a:rPr>
              <a:t>Survey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82934" y="438463"/>
            <a:ext cx="3015419" cy="1180474"/>
          </a:xfrm>
          <a:custGeom>
            <a:avLst/>
            <a:gdLst/>
            <a:ahLst/>
            <a:cxnLst/>
            <a:rect l="l" t="t" r="r" b="b"/>
            <a:pathLst>
              <a:path w="3015419" h="1180474">
                <a:moveTo>
                  <a:pt x="0" y="0"/>
                </a:moveTo>
                <a:lnTo>
                  <a:pt x="3015419" y="0"/>
                </a:lnTo>
                <a:lnTo>
                  <a:pt x="3015419" y="1180474"/>
                </a:lnTo>
                <a:lnTo>
                  <a:pt x="0" y="1180474"/>
                </a:lnTo>
                <a:lnTo>
                  <a:pt x="0" y="0"/>
                </a:lnTo>
                <a:close/>
              </a:path>
            </a:pathLst>
          </a:custGeom>
          <a:blipFill>
            <a:blip r:embed="rId2"/>
            <a:stretch>
              <a:fillRect t="-77360" b="-78081"/>
            </a:stretch>
          </a:blipFill>
        </p:spPr>
      </p:sp>
      <p:sp>
        <p:nvSpPr>
          <p:cNvPr id="3" name="Freeform 3"/>
          <p:cNvSpPr/>
          <p:nvPr/>
        </p:nvSpPr>
        <p:spPr>
          <a:xfrm>
            <a:off x="1482128" y="2290406"/>
            <a:ext cx="15323744" cy="6435973"/>
          </a:xfrm>
          <a:custGeom>
            <a:avLst/>
            <a:gdLst/>
            <a:ahLst/>
            <a:cxnLst/>
            <a:rect l="l" t="t" r="r" b="b"/>
            <a:pathLst>
              <a:path w="15323744" h="6435973">
                <a:moveTo>
                  <a:pt x="0" y="0"/>
                </a:moveTo>
                <a:lnTo>
                  <a:pt x="15323744" y="0"/>
                </a:lnTo>
                <a:lnTo>
                  <a:pt x="15323744" y="6435973"/>
                </a:lnTo>
                <a:lnTo>
                  <a:pt x="0" y="6435973"/>
                </a:lnTo>
                <a:lnTo>
                  <a:pt x="0" y="0"/>
                </a:lnTo>
                <a:close/>
              </a:path>
            </a:pathLst>
          </a:custGeom>
          <a:blipFill>
            <a:blip r:embed="rId3"/>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82934" y="438463"/>
            <a:ext cx="3015419" cy="1180474"/>
          </a:xfrm>
          <a:custGeom>
            <a:avLst/>
            <a:gdLst/>
            <a:ahLst/>
            <a:cxnLst/>
            <a:rect l="l" t="t" r="r" b="b"/>
            <a:pathLst>
              <a:path w="3015419" h="1180474">
                <a:moveTo>
                  <a:pt x="0" y="0"/>
                </a:moveTo>
                <a:lnTo>
                  <a:pt x="3015419" y="0"/>
                </a:lnTo>
                <a:lnTo>
                  <a:pt x="3015419" y="1180474"/>
                </a:lnTo>
                <a:lnTo>
                  <a:pt x="0" y="1180474"/>
                </a:lnTo>
                <a:lnTo>
                  <a:pt x="0" y="0"/>
                </a:lnTo>
                <a:close/>
              </a:path>
            </a:pathLst>
          </a:custGeom>
          <a:blipFill>
            <a:blip r:embed="rId2"/>
            <a:stretch>
              <a:fillRect t="-77360" b="-78081"/>
            </a:stretch>
          </a:blipFill>
        </p:spPr>
      </p:sp>
      <p:sp>
        <p:nvSpPr>
          <p:cNvPr id="3" name="Freeform 3"/>
          <p:cNvSpPr/>
          <p:nvPr/>
        </p:nvSpPr>
        <p:spPr>
          <a:xfrm>
            <a:off x="2261035" y="2622735"/>
            <a:ext cx="13765929" cy="5798898"/>
          </a:xfrm>
          <a:custGeom>
            <a:avLst/>
            <a:gdLst/>
            <a:ahLst/>
            <a:cxnLst/>
            <a:rect l="l" t="t" r="r" b="b"/>
            <a:pathLst>
              <a:path w="13765929" h="5798898">
                <a:moveTo>
                  <a:pt x="0" y="0"/>
                </a:moveTo>
                <a:lnTo>
                  <a:pt x="13765930" y="0"/>
                </a:lnTo>
                <a:lnTo>
                  <a:pt x="13765930" y="5798897"/>
                </a:lnTo>
                <a:lnTo>
                  <a:pt x="0" y="5798897"/>
                </a:lnTo>
                <a:lnTo>
                  <a:pt x="0" y="0"/>
                </a:lnTo>
                <a:close/>
              </a:path>
            </a:pathLst>
          </a:custGeom>
          <a:blipFill>
            <a:blip r:embed="rId3"/>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82934" y="438463"/>
            <a:ext cx="3015419" cy="1180474"/>
          </a:xfrm>
          <a:custGeom>
            <a:avLst/>
            <a:gdLst/>
            <a:ahLst/>
            <a:cxnLst/>
            <a:rect l="l" t="t" r="r" b="b"/>
            <a:pathLst>
              <a:path w="3015419" h="1180474">
                <a:moveTo>
                  <a:pt x="0" y="0"/>
                </a:moveTo>
                <a:lnTo>
                  <a:pt x="3015419" y="0"/>
                </a:lnTo>
                <a:lnTo>
                  <a:pt x="3015419" y="1180474"/>
                </a:lnTo>
                <a:lnTo>
                  <a:pt x="0" y="1180474"/>
                </a:lnTo>
                <a:lnTo>
                  <a:pt x="0" y="0"/>
                </a:lnTo>
                <a:close/>
              </a:path>
            </a:pathLst>
          </a:custGeom>
          <a:blipFill>
            <a:blip r:embed="rId2"/>
            <a:stretch>
              <a:fillRect t="-77360" b="-78081"/>
            </a:stretch>
          </a:blipFill>
        </p:spPr>
      </p:sp>
      <p:sp>
        <p:nvSpPr>
          <p:cNvPr id="3" name="Freeform 3"/>
          <p:cNvSpPr/>
          <p:nvPr/>
        </p:nvSpPr>
        <p:spPr>
          <a:xfrm>
            <a:off x="2507975" y="2590420"/>
            <a:ext cx="13272050" cy="5601512"/>
          </a:xfrm>
          <a:custGeom>
            <a:avLst/>
            <a:gdLst/>
            <a:ahLst/>
            <a:cxnLst/>
            <a:rect l="l" t="t" r="r" b="b"/>
            <a:pathLst>
              <a:path w="13272050" h="5601512">
                <a:moveTo>
                  <a:pt x="0" y="0"/>
                </a:moveTo>
                <a:lnTo>
                  <a:pt x="13272050" y="0"/>
                </a:lnTo>
                <a:lnTo>
                  <a:pt x="13272050" y="5601512"/>
                </a:lnTo>
                <a:lnTo>
                  <a:pt x="0" y="5601512"/>
                </a:lnTo>
                <a:lnTo>
                  <a:pt x="0" y="0"/>
                </a:lnTo>
                <a:close/>
              </a:path>
            </a:pathLst>
          </a:custGeom>
          <a:blipFill>
            <a:blip r:embed="rId3"/>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644995"/>
            <a:ext cx="865650" cy="86565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A711"/>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1364797" y="4110740"/>
            <a:ext cx="865650" cy="86565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A711"/>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93506" y="5976921"/>
            <a:ext cx="865650" cy="86565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A711"/>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1427958" y="7052840"/>
            <a:ext cx="785156" cy="78515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A711"/>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1364797" y="1462180"/>
            <a:ext cx="865650" cy="86565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A711"/>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1366597" y="2863878"/>
            <a:ext cx="865650" cy="86565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A711"/>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1485245" y="8674420"/>
            <a:ext cx="709888" cy="709888"/>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A711"/>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1485245" y="9496561"/>
            <a:ext cx="709888" cy="709888"/>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A711"/>
            </a:solidFill>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6" name="Freeform 26"/>
          <p:cNvSpPr/>
          <p:nvPr/>
        </p:nvSpPr>
        <p:spPr>
          <a:xfrm>
            <a:off x="6033714" y="302939"/>
            <a:ext cx="1147649" cy="1159241"/>
          </a:xfrm>
          <a:custGeom>
            <a:avLst/>
            <a:gdLst/>
            <a:ahLst/>
            <a:cxnLst/>
            <a:rect l="l" t="t" r="r" b="b"/>
            <a:pathLst>
              <a:path w="1147649" h="1159241">
                <a:moveTo>
                  <a:pt x="0" y="0"/>
                </a:moveTo>
                <a:lnTo>
                  <a:pt x="1147649" y="0"/>
                </a:lnTo>
                <a:lnTo>
                  <a:pt x="1147649" y="1159241"/>
                </a:lnTo>
                <a:lnTo>
                  <a:pt x="0" y="11592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7" name="TextBox 27"/>
          <p:cNvSpPr txBox="1"/>
          <p:nvPr/>
        </p:nvSpPr>
        <p:spPr>
          <a:xfrm>
            <a:off x="7326831" y="256303"/>
            <a:ext cx="3680645" cy="1028700"/>
          </a:xfrm>
          <a:prstGeom prst="rect">
            <a:avLst/>
          </a:prstGeom>
        </p:spPr>
        <p:txBody>
          <a:bodyPr lIns="0" tIns="0" rIns="0" bIns="0" rtlCol="0" anchor="t">
            <a:spAutoFit/>
          </a:bodyPr>
          <a:lstStyle/>
          <a:p>
            <a:pPr algn="ctr">
              <a:lnSpc>
                <a:spcPts val="7675"/>
              </a:lnSpc>
            </a:pPr>
            <a:r>
              <a:rPr lang="en-US" sz="6396" b="1">
                <a:solidFill>
                  <a:srgbClr val="D6801C"/>
                </a:solidFill>
                <a:latin typeface="Poppins Ultra-Bold"/>
                <a:ea typeface="Poppins Ultra-Bold"/>
                <a:cs typeface="Poppins Ultra-Bold"/>
                <a:sym typeface="Poppins Ultra-Bold"/>
              </a:rPr>
              <a:t>Agenda</a:t>
            </a:r>
          </a:p>
        </p:txBody>
      </p:sp>
      <p:sp>
        <p:nvSpPr>
          <p:cNvPr id="28" name="TextBox 28"/>
          <p:cNvSpPr txBox="1"/>
          <p:nvPr/>
        </p:nvSpPr>
        <p:spPr>
          <a:xfrm>
            <a:off x="2155897" y="1699799"/>
            <a:ext cx="2147664" cy="378020"/>
          </a:xfrm>
          <a:prstGeom prst="rect">
            <a:avLst/>
          </a:prstGeom>
        </p:spPr>
        <p:txBody>
          <a:bodyPr lIns="0" tIns="0" rIns="0" bIns="0" rtlCol="0" anchor="t">
            <a:spAutoFit/>
          </a:bodyPr>
          <a:lstStyle/>
          <a:p>
            <a:pPr algn="l">
              <a:lnSpc>
                <a:spcPts val="2875"/>
              </a:lnSpc>
            </a:pPr>
            <a:r>
              <a:rPr lang="en-US" sz="2396" b="1">
                <a:solidFill>
                  <a:srgbClr val="D6801C"/>
                </a:solidFill>
                <a:latin typeface="Poppins Ultra-Bold"/>
                <a:ea typeface="Poppins Ultra-Bold"/>
                <a:cs typeface="Poppins Ultra-Bold"/>
                <a:sym typeface="Poppins Ultra-Bold"/>
              </a:rPr>
              <a:t>Introduction</a:t>
            </a:r>
          </a:p>
        </p:txBody>
      </p:sp>
      <p:sp>
        <p:nvSpPr>
          <p:cNvPr id="29" name="TextBox 29"/>
          <p:cNvSpPr txBox="1"/>
          <p:nvPr/>
        </p:nvSpPr>
        <p:spPr>
          <a:xfrm>
            <a:off x="2155897" y="6039783"/>
            <a:ext cx="4674339" cy="711352"/>
          </a:xfrm>
          <a:prstGeom prst="rect">
            <a:avLst/>
          </a:prstGeom>
        </p:spPr>
        <p:txBody>
          <a:bodyPr lIns="0" tIns="0" rIns="0" bIns="0" rtlCol="0" anchor="t">
            <a:spAutoFit/>
          </a:bodyPr>
          <a:lstStyle/>
          <a:p>
            <a:pPr algn="l">
              <a:lnSpc>
                <a:spcPts val="2735"/>
              </a:lnSpc>
            </a:pPr>
            <a:r>
              <a:rPr lang="en-US" sz="2279" b="1">
                <a:solidFill>
                  <a:srgbClr val="D6801C"/>
                </a:solidFill>
                <a:latin typeface="Poppins Ultra-Bold"/>
                <a:ea typeface="Poppins Ultra-Bold"/>
                <a:cs typeface="Poppins Ultra-Bold"/>
                <a:sym typeface="Poppins Ultra-Bold"/>
              </a:rPr>
              <a:t>Market And Business Analysis</a:t>
            </a:r>
          </a:p>
          <a:p>
            <a:pPr algn="l">
              <a:lnSpc>
                <a:spcPts val="2735"/>
              </a:lnSpc>
            </a:pPr>
            <a:endParaRPr lang="en-US" sz="2279" b="1">
              <a:solidFill>
                <a:srgbClr val="D6801C"/>
              </a:solidFill>
              <a:latin typeface="Poppins Ultra-Bold"/>
              <a:ea typeface="Poppins Ultra-Bold"/>
              <a:cs typeface="Poppins Ultra-Bold"/>
              <a:sym typeface="Poppins Ultra-Bold"/>
            </a:endParaRPr>
          </a:p>
        </p:txBody>
      </p:sp>
      <p:sp>
        <p:nvSpPr>
          <p:cNvPr id="30" name="TextBox 30"/>
          <p:cNvSpPr txBox="1"/>
          <p:nvPr/>
        </p:nvSpPr>
        <p:spPr>
          <a:xfrm>
            <a:off x="12363323" y="7197051"/>
            <a:ext cx="2632068" cy="374147"/>
          </a:xfrm>
          <a:prstGeom prst="rect">
            <a:avLst/>
          </a:prstGeom>
        </p:spPr>
        <p:txBody>
          <a:bodyPr lIns="0" tIns="0" rIns="0" bIns="0" rtlCol="0" anchor="t">
            <a:spAutoFit/>
          </a:bodyPr>
          <a:lstStyle/>
          <a:p>
            <a:pPr algn="l">
              <a:lnSpc>
                <a:spcPts val="2721"/>
              </a:lnSpc>
            </a:pPr>
            <a:r>
              <a:rPr lang="en-US" sz="2267" b="1">
                <a:solidFill>
                  <a:srgbClr val="D6801C"/>
                </a:solidFill>
                <a:latin typeface="Poppins Ultra-Bold"/>
                <a:ea typeface="Poppins Ultra-Bold"/>
                <a:cs typeface="Poppins Ultra-Bold"/>
                <a:sym typeface="Poppins Ultra-Bold"/>
              </a:rPr>
              <a:t>Data Analysis </a:t>
            </a:r>
          </a:p>
        </p:txBody>
      </p:sp>
      <p:sp>
        <p:nvSpPr>
          <p:cNvPr id="31" name="TextBox 31"/>
          <p:cNvSpPr txBox="1"/>
          <p:nvPr/>
        </p:nvSpPr>
        <p:spPr>
          <a:xfrm>
            <a:off x="12471342" y="4289804"/>
            <a:ext cx="2929161" cy="380097"/>
          </a:xfrm>
          <a:prstGeom prst="rect">
            <a:avLst/>
          </a:prstGeom>
        </p:spPr>
        <p:txBody>
          <a:bodyPr lIns="0" tIns="0" rIns="0" bIns="0" rtlCol="0" anchor="t">
            <a:spAutoFit/>
          </a:bodyPr>
          <a:lstStyle/>
          <a:p>
            <a:pPr algn="l">
              <a:lnSpc>
                <a:spcPts val="2892"/>
              </a:lnSpc>
            </a:pPr>
            <a:r>
              <a:rPr lang="en-US" sz="2410" b="1">
                <a:solidFill>
                  <a:srgbClr val="D6801C"/>
                </a:solidFill>
                <a:latin typeface="Poppins Ultra-Bold"/>
                <a:ea typeface="Poppins Ultra-Bold"/>
                <a:cs typeface="Poppins Ultra-Bold"/>
                <a:sym typeface="Poppins Ultra-Bold"/>
              </a:rPr>
              <a:t>System Design</a:t>
            </a:r>
          </a:p>
        </p:txBody>
      </p:sp>
      <p:sp>
        <p:nvSpPr>
          <p:cNvPr id="32" name="TextBox 32"/>
          <p:cNvSpPr txBox="1"/>
          <p:nvPr/>
        </p:nvSpPr>
        <p:spPr>
          <a:xfrm>
            <a:off x="2155897" y="6486696"/>
            <a:ext cx="3456078" cy="2953738"/>
          </a:xfrm>
          <a:prstGeom prst="rect">
            <a:avLst/>
          </a:prstGeom>
        </p:spPr>
        <p:txBody>
          <a:bodyPr lIns="0" tIns="0" rIns="0" bIns="0" rtlCol="0" anchor="t">
            <a:spAutoFit/>
          </a:bodyPr>
          <a:lstStyle/>
          <a:p>
            <a:pPr marL="452726" lvl="1" indent="-226363" algn="l">
              <a:lnSpc>
                <a:spcPts val="2935"/>
              </a:lnSpc>
              <a:buFont typeface="Arial"/>
              <a:buChar char="•"/>
            </a:pPr>
            <a:r>
              <a:rPr lang="en-US" sz="2096">
                <a:solidFill>
                  <a:srgbClr val="000000"/>
                </a:solidFill>
                <a:latin typeface="Canva Sans 1"/>
                <a:ea typeface="Canva Sans 1"/>
                <a:cs typeface="Canva Sans 1"/>
                <a:sym typeface="Canva Sans 1"/>
              </a:rPr>
              <a:t>Survey</a:t>
            </a:r>
          </a:p>
          <a:p>
            <a:pPr marL="452726" lvl="1" indent="-226363" algn="l">
              <a:lnSpc>
                <a:spcPts val="2935"/>
              </a:lnSpc>
              <a:buFont typeface="Arial"/>
              <a:buChar char="•"/>
            </a:pPr>
            <a:r>
              <a:rPr lang="en-US" sz="2096">
                <a:solidFill>
                  <a:srgbClr val="000000"/>
                </a:solidFill>
                <a:latin typeface="Canva Sans 1"/>
                <a:ea typeface="Canva Sans 1"/>
                <a:cs typeface="Canva Sans 1"/>
                <a:sym typeface="Canva Sans 1"/>
              </a:rPr>
              <a:t>SWOT Analysis</a:t>
            </a:r>
          </a:p>
          <a:p>
            <a:pPr marL="452726" lvl="1" indent="-226363" algn="l">
              <a:lnSpc>
                <a:spcPts val="2935"/>
              </a:lnSpc>
              <a:buFont typeface="Arial"/>
              <a:buChar char="•"/>
            </a:pPr>
            <a:r>
              <a:rPr lang="en-US" sz="2096">
                <a:solidFill>
                  <a:srgbClr val="000000"/>
                </a:solidFill>
                <a:latin typeface="Canva Sans 1"/>
                <a:ea typeface="Canva Sans 1"/>
                <a:cs typeface="Canva Sans 1"/>
                <a:sym typeface="Canva Sans 1"/>
              </a:rPr>
              <a:t>4 P’s</a:t>
            </a:r>
          </a:p>
          <a:p>
            <a:pPr marL="452726" lvl="1" indent="-226363" algn="l">
              <a:lnSpc>
                <a:spcPts val="2935"/>
              </a:lnSpc>
              <a:buFont typeface="Arial"/>
              <a:buChar char="•"/>
            </a:pPr>
            <a:r>
              <a:rPr lang="en-US" sz="2096">
                <a:solidFill>
                  <a:srgbClr val="000000"/>
                </a:solidFill>
                <a:latin typeface="Canva Sans 1"/>
                <a:ea typeface="Canva Sans 1"/>
                <a:cs typeface="Canva Sans 1"/>
                <a:sym typeface="Canva Sans 1"/>
              </a:rPr>
              <a:t>Business Model Canvas</a:t>
            </a:r>
          </a:p>
          <a:p>
            <a:pPr marL="452726" lvl="1" indent="-226363" algn="l">
              <a:lnSpc>
                <a:spcPts val="2935"/>
              </a:lnSpc>
              <a:buFont typeface="Arial"/>
              <a:buChar char="•"/>
            </a:pPr>
            <a:r>
              <a:rPr lang="en-US" sz="2096">
                <a:solidFill>
                  <a:srgbClr val="000000"/>
                </a:solidFill>
                <a:latin typeface="Canva Sans 1"/>
                <a:ea typeface="Canva Sans 1"/>
                <a:cs typeface="Canva Sans 1"/>
                <a:sym typeface="Canva Sans 1"/>
              </a:rPr>
              <a:t>Financial Plan</a:t>
            </a:r>
          </a:p>
          <a:p>
            <a:pPr marL="452726" lvl="1" indent="-226363" algn="l">
              <a:lnSpc>
                <a:spcPts val="2935"/>
              </a:lnSpc>
              <a:buFont typeface="Arial"/>
              <a:buChar char="•"/>
            </a:pPr>
            <a:r>
              <a:rPr lang="en-US" sz="2096">
                <a:solidFill>
                  <a:srgbClr val="000000"/>
                </a:solidFill>
                <a:latin typeface="Canva Sans 1"/>
                <a:ea typeface="Canva Sans 1"/>
                <a:cs typeface="Canva Sans 1"/>
                <a:sym typeface="Canva Sans 1"/>
              </a:rPr>
              <a:t>Marketing Strategy</a:t>
            </a:r>
          </a:p>
          <a:p>
            <a:pPr marL="452726" lvl="1" indent="-226363" algn="l">
              <a:lnSpc>
                <a:spcPts val="2935"/>
              </a:lnSpc>
              <a:buFont typeface="Arial"/>
              <a:buChar char="•"/>
            </a:pPr>
            <a:r>
              <a:rPr lang="en-US" sz="2096">
                <a:solidFill>
                  <a:srgbClr val="000000"/>
                </a:solidFill>
                <a:latin typeface="Canva Sans 1"/>
                <a:ea typeface="Canva Sans 1"/>
                <a:cs typeface="Canva Sans 1"/>
                <a:sym typeface="Canva Sans 1"/>
              </a:rPr>
              <a:t>Competitors</a:t>
            </a:r>
          </a:p>
          <a:p>
            <a:pPr marL="452726" lvl="1" indent="-226363" algn="l">
              <a:lnSpc>
                <a:spcPts val="2935"/>
              </a:lnSpc>
              <a:buFont typeface="Arial"/>
              <a:buChar char="•"/>
            </a:pPr>
            <a:r>
              <a:rPr lang="en-US" sz="2096">
                <a:solidFill>
                  <a:srgbClr val="000000"/>
                </a:solidFill>
                <a:latin typeface="Canva Sans 1"/>
                <a:ea typeface="Canva Sans 1"/>
                <a:cs typeface="Canva Sans 1"/>
                <a:sym typeface="Canva Sans 1"/>
              </a:rPr>
              <a:t>Literature Review</a:t>
            </a:r>
          </a:p>
        </p:txBody>
      </p:sp>
      <p:sp>
        <p:nvSpPr>
          <p:cNvPr id="33" name="TextBox 33"/>
          <p:cNvSpPr txBox="1"/>
          <p:nvPr/>
        </p:nvSpPr>
        <p:spPr>
          <a:xfrm>
            <a:off x="1093506" y="1762472"/>
            <a:ext cx="739329" cy="517490"/>
          </a:xfrm>
          <a:prstGeom prst="rect">
            <a:avLst/>
          </a:prstGeom>
        </p:spPr>
        <p:txBody>
          <a:bodyPr lIns="0" tIns="0" rIns="0" bIns="0" rtlCol="0" anchor="t">
            <a:spAutoFit/>
          </a:bodyPr>
          <a:lstStyle/>
          <a:p>
            <a:pPr algn="ctr">
              <a:lnSpc>
                <a:spcPts val="4294"/>
              </a:lnSpc>
              <a:spcBef>
                <a:spcPct val="0"/>
              </a:spcBef>
            </a:pPr>
            <a:r>
              <a:rPr lang="en-US" sz="3067" b="1">
                <a:solidFill>
                  <a:srgbClr val="000000"/>
                </a:solidFill>
                <a:latin typeface="Canva Sans 1 Bold"/>
                <a:ea typeface="Canva Sans 1 Bold"/>
                <a:cs typeface="Canva Sans 1 Bold"/>
                <a:sym typeface="Canva Sans 1 Bold"/>
              </a:rPr>
              <a:t>1</a:t>
            </a:r>
          </a:p>
        </p:txBody>
      </p:sp>
      <p:sp>
        <p:nvSpPr>
          <p:cNvPr id="34" name="TextBox 34"/>
          <p:cNvSpPr txBox="1"/>
          <p:nvPr/>
        </p:nvSpPr>
        <p:spPr>
          <a:xfrm>
            <a:off x="11427958" y="4251704"/>
            <a:ext cx="739329" cy="517490"/>
          </a:xfrm>
          <a:prstGeom prst="rect">
            <a:avLst/>
          </a:prstGeom>
        </p:spPr>
        <p:txBody>
          <a:bodyPr lIns="0" tIns="0" rIns="0" bIns="0" rtlCol="0" anchor="t">
            <a:spAutoFit/>
          </a:bodyPr>
          <a:lstStyle/>
          <a:p>
            <a:pPr algn="ctr">
              <a:lnSpc>
                <a:spcPts val="4294"/>
              </a:lnSpc>
              <a:spcBef>
                <a:spcPct val="0"/>
              </a:spcBef>
            </a:pPr>
            <a:r>
              <a:rPr lang="en-US" sz="3067" b="1">
                <a:solidFill>
                  <a:srgbClr val="000000"/>
                </a:solidFill>
                <a:latin typeface="Canva Sans 1 Bold"/>
                <a:ea typeface="Canva Sans 1 Bold"/>
                <a:cs typeface="Canva Sans 1 Bold"/>
                <a:sym typeface="Canva Sans 1 Bold"/>
              </a:rPr>
              <a:t>5</a:t>
            </a:r>
          </a:p>
        </p:txBody>
      </p:sp>
      <p:sp>
        <p:nvSpPr>
          <p:cNvPr id="35" name="TextBox 35"/>
          <p:cNvSpPr txBox="1"/>
          <p:nvPr/>
        </p:nvSpPr>
        <p:spPr>
          <a:xfrm>
            <a:off x="12346821" y="4731094"/>
            <a:ext cx="5044498" cy="2731008"/>
          </a:xfrm>
          <a:prstGeom prst="rect">
            <a:avLst/>
          </a:prstGeom>
        </p:spPr>
        <p:txBody>
          <a:bodyPr lIns="0" tIns="0" rIns="0" bIns="0" rtlCol="0" anchor="t">
            <a:spAutoFit/>
          </a:bodyPr>
          <a:lstStyle/>
          <a:p>
            <a:pPr marL="427482" lvl="1" indent="-213741" algn="l">
              <a:lnSpc>
                <a:spcPts val="2771"/>
              </a:lnSpc>
              <a:buFont typeface="Arial"/>
              <a:buChar char="•"/>
            </a:pPr>
            <a:r>
              <a:rPr lang="en-US" sz="1979">
                <a:solidFill>
                  <a:srgbClr val="000000"/>
                </a:solidFill>
                <a:latin typeface="Canva Sans 1"/>
                <a:ea typeface="Canva Sans 1"/>
                <a:cs typeface="Canva Sans 1"/>
                <a:sym typeface="Canva Sans 1"/>
              </a:rPr>
              <a:t>System Architecture</a:t>
            </a:r>
          </a:p>
          <a:p>
            <a:pPr marL="427482" lvl="1" indent="-213741" algn="l">
              <a:lnSpc>
                <a:spcPts val="2771"/>
              </a:lnSpc>
              <a:buFont typeface="Arial"/>
              <a:buChar char="•"/>
            </a:pPr>
            <a:r>
              <a:rPr lang="en-US" sz="1979">
                <a:solidFill>
                  <a:srgbClr val="000000"/>
                </a:solidFill>
                <a:latin typeface="Canva Sans 1"/>
                <a:ea typeface="Canva Sans 1"/>
                <a:cs typeface="Canva Sans 1"/>
                <a:sym typeface="Canva Sans 1"/>
              </a:rPr>
              <a:t>Use Case</a:t>
            </a:r>
          </a:p>
          <a:p>
            <a:pPr marL="427482" lvl="1" indent="-213741" algn="l">
              <a:lnSpc>
                <a:spcPts val="2771"/>
              </a:lnSpc>
              <a:buFont typeface="Arial"/>
              <a:buChar char="•"/>
            </a:pPr>
            <a:r>
              <a:rPr lang="en-US" sz="1979">
                <a:solidFill>
                  <a:srgbClr val="000000"/>
                </a:solidFill>
                <a:latin typeface="Canva Sans 1"/>
                <a:ea typeface="Canva Sans 1"/>
                <a:cs typeface="Canva Sans 1"/>
                <a:sym typeface="Canva Sans 1"/>
              </a:rPr>
              <a:t>Detailed-Use case</a:t>
            </a:r>
          </a:p>
          <a:p>
            <a:pPr marL="427482" lvl="1" indent="-213741" algn="l">
              <a:lnSpc>
                <a:spcPts val="2771"/>
              </a:lnSpc>
              <a:buFont typeface="Arial"/>
              <a:buChar char="•"/>
            </a:pPr>
            <a:r>
              <a:rPr lang="en-US" sz="1979">
                <a:solidFill>
                  <a:srgbClr val="000000"/>
                </a:solidFill>
                <a:latin typeface="Canva Sans 1"/>
                <a:ea typeface="Canva Sans 1"/>
                <a:cs typeface="Canva Sans 1"/>
                <a:sym typeface="Canva Sans 1"/>
              </a:rPr>
              <a:t>Sequence Diagram</a:t>
            </a:r>
          </a:p>
          <a:p>
            <a:pPr marL="427482" lvl="1" indent="-213741" algn="l">
              <a:lnSpc>
                <a:spcPts val="2771"/>
              </a:lnSpc>
              <a:buFont typeface="Arial"/>
              <a:buChar char="•"/>
            </a:pPr>
            <a:r>
              <a:rPr lang="en-US" sz="1979">
                <a:solidFill>
                  <a:srgbClr val="000000"/>
                </a:solidFill>
                <a:latin typeface="Canva Sans 1"/>
                <a:ea typeface="Canva Sans 1"/>
                <a:cs typeface="Canva Sans 1"/>
                <a:sym typeface="Canva Sans 1"/>
              </a:rPr>
              <a:t>Survey Sequence Diagram</a:t>
            </a:r>
          </a:p>
          <a:p>
            <a:pPr marL="427482" lvl="1" indent="-213741" algn="l">
              <a:lnSpc>
                <a:spcPts val="2771"/>
              </a:lnSpc>
              <a:buFont typeface="Arial"/>
              <a:buChar char="•"/>
            </a:pPr>
            <a:r>
              <a:rPr lang="en-US" sz="1979">
                <a:solidFill>
                  <a:srgbClr val="000000"/>
                </a:solidFill>
                <a:latin typeface="Canva Sans 1"/>
                <a:ea typeface="Canva Sans 1"/>
                <a:cs typeface="Canva Sans 1"/>
                <a:sym typeface="Canva Sans 1"/>
              </a:rPr>
              <a:t>Class Diagram</a:t>
            </a:r>
          </a:p>
          <a:p>
            <a:pPr marL="427482" lvl="1" indent="-213741" algn="l">
              <a:lnSpc>
                <a:spcPts val="2771"/>
              </a:lnSpc>
              <a:buFont typeface="Arial"/>
              <a:buChar char="•"/>
            </a:pPr>
            <a:r>
              <a:rPr lang="en-US" sz="1979">
                <a:solidFill>
                  <a:srgbClr val="000000"/>
                </a:solidFill>
                <a:latin typeface="Canva Sans 1"/>
                <a:ea typeface="Canva Sans 1"/>
                <a:cs typeface="Canva Sans 1"/>
                <a:sym typeface="Canva Sans 1"/>
              </a:rPr>
              <a:t>System Prototype</a:t>
            </a:r>
          </a:p>
          <a:p>
            <a:pPr algn="l">
              <a:lnSpc>
                <a:spcPts val="2771"/>
              </a:lnSpc>
            </a:pPr>
            <a:endParaRPr lang="en-US" sz="1979">
              <a:solidFill>
                <a:srgbClr val="000000"/>
              </a:solidFill>
              <a:latin typeface="Canva Sans 1"/>
              <a:ea typeface="Canva Sans 1"/>
              <a:cs typeface="Canva Sans 1"/>
              <a:sym typeface="Canva Sans 1"/>
            </a:endParaRPr>
          </a:p>
        </p:txBody>
      </p:sp>
      <p:sp>
        <p:nvSpPr>
          <p:cNvPr id="36" name="TextBox 36"/>
          <p:cNvSpPr txBox="1"/>
          <p:nvPr/>
        </p:nvSpPr>
        <p:spPr>
          <a:xfrm>
            <a:off x="2155897" y="2241863"/>
            <a:ext cx="4135286" cy="3368069"/>
          </a:xfrm>
          <a:prstGeom prst="rect">
            <a:avLst/>
          </a:prstGeom>
        </p:spPr>
        <p:txBody>
          <a:bodyPr lIns="0" tIns="0" rIns="0" bIns="0" rtlCol="0" anchor="t">
            <a:spAutoFit/>
          </a:bodyPr>
          <a:lstStyle/>
          <a:p>
            <a:pPr marL="468904" lvl="1" indent="-234452" algn="just">
              <a:lnSpc>
                <a:spcPts val="3040"/>
              </a:lnSpc>
              <a:buFont typeface="Arial"/>
              <a:buChar char="•"/>
            </a:pPr>
            <a:r>
              <a:rPr lang="en-US" sz="2171">
                <a:solidFill>
                  <a:srgbClr val="000000"/>
                </a:solidFill>
                <a:latin typeface="Canva Sans 1"/>
                <a:ea typeface="Canva Sans 1"/>
                <a:cs typeface="Canva Sans 1"/>
                <a:sym typeface="Canva Sans 1"/>
              </a:rPr>
              <a:t>Motivation </a:t>
            </a:r>
          </a:p>
          <a:p>
            <a:pPr marL="468904" lvl="1" indent="-234452" algn="just">
              <a:lnSpc>
                <a:spcPts val="3040"/>
              </a:lnSpc>
              <a:buFont typeface="Arial"/>
              <a:buChar char="•"/>
            </a:pPr>
            <a:r>
              <a:rPr lang="en-US" sz="2171">
                <a:solidFill>
                  <a:srgbClr val="000000"/>
                </a:solidFill>
                <a:latin typeface="Canva Sans 1"/>
                <a:ea typeface="Canva Sans 1"/>
                <a:cs typeface="Canva Sans 1"/>
                <a:sym typeface="Canva Sans 1"/>
              </a:rPr>
              <a:t>Statistics</a:t>
            </a:r>
          </a:p>
          <a:p>
            <a:pPr marL="468904" lvl="1" indent="-234452" algn="just">
              <a:lnSpc>
                <a:spcPts val="3040"/>
              </a:lnSpc>
              <a:buFont typeface="Arial"/>
              <a:buChar char="•"/>
            </a:pPr>
            <a:r>
              <a:rPr lang="en-US" sz="2171">
                <a:solidFill>
                  <a:srgbClr val="000000"/>
                </a:solidFill>
                <a:latin typeface="Canva Sans 1"/>
                <a:ea typeface="Canva Sans 1"/>
                <a:cs typeface="Canva Sans 1"/>
                <a:sym typeface="Canva Sans 1"/>
              </a:rPr>
              <a:t>Objectives</a:t>
            </a:r>
          </a:p>
          <a:p>
            <a:pPr marL="468904" lvl="1" indent="-234452" algn="just">
              <a:lnSpc>
                <a:spcPts val="3040"/>
              </a:lnSpc>
              <a:buFont typeface="Arial"/>
              <a:buChar char="•"/>
            </a:pPr>
            <a:r>
              <a:rPr lang="en-US" sz="2171">
                <a:solidFill>
                  <a:srgbClr val="000000"/>
                </a:solidFill>
                <a:latin typeface="Canva Sans 1"/>
                <a:ea typeface="Canva Sans 1"/>
                <a:cs typeface="Canva Sans 1"/>
                <a:sym typeface="Canva Sans 1"/>
              </a:rPr>
              <a:t>Scope</a:t>
            </a:r>
          </a:p>
          <a:p>
            <a:pPr marL="468904" lvl="1" indent="-234452" algn="just">
              <a:lnSpc>
                <a:spcPts val="3040"/>
              </a:lnSpc>
              <a:buFont typeface="Arial"/>
              <a:buChar char="•"/>
            </a:pPr>
            <a:r>
              <a:rPr lang="en-US" sz="2171">
                <a:solidFill>
                  <a:srgbClr val="000000"/>
                </a:solidFill>
                <a:latin typeface="Canva Sans 1"/>
                <a:ea typeface="Canva Sans 1"/>
                <a:cs typeface="Canva Sans 1"/>
                <a:sym typeface="Canva Sans 1"/>
              </a:rPr>
              <a:t>Challenges</a:t>
            </a:r>
          </a:p>
          <a:p>
            <a:pPr marL="468904" lvl="1" indent="-234452" algn="just">
              <a:lnSpc>
                <a:spcPts val="3040"/>
              </a:lnSpc>
              <a:buFont typeface="Arial"/>
              <a:buChar char="•"/>
            </a:pPr>
            <a:r>
              <a:rPr lang="en-US" sz="2171">
                <a:solidFill>
                  <a:srgbClr val="000000"/>
                </a:solidFill>
                <a:latin typeface="Canva Sans 1"/>
                <a:ea typeface="Canva Sans 1"/>
                <a:cs typeface="Canva Sans 1"/>
                <a:sym typeface="Canva Sans 1"/>
              </a:rPr>
              <a:t>Features and Functionality</a:t>
            </a:r>
          </a:p>
          <a:p>
            <a:pPr marL="468904" lvl="1" indent="-234452" algn="just">
              <a:lnSpc>
                <a:spcPts val="3040"/>
              </a:lnSpc>
              <a:buFont typeface="Arial"/>
              <a:buChar char="•"/>
            </a:pPr>
            <a:r>
              <a:rPr lang="en-US" sz="2171">
                <a:solidFill>
                  <a:srgbClr val="000000"/>
                </a:solidFill>
                <a:latin typeface="Canva Sans 1"/>
                <a:ea typeface="Canva Sans 1"/>
                <a:cs typeface="Canva Sans 1"/>
                <a:sym typeface="Canva Sans 1"/>
              </a:rPr>
              <a:t>Risks and Mitigations</a:t>
            </a:r>
          </a:p>
          <a:p>
            <a:pPr marL="468904" lvl="1" indent="-234452" algn="just">
              <a:lnSpc>
                <a:spcPts val="3040"/>
              </a:lnSpc>
              <a:buFont typeface="Arial"/>
              <a:buChar char="•"/>
            </a:pPr>
            <a:r>
              <a:rPr lang="en-US" sz="2171">
                <a:solidFill>
                  <a:srgbClr val="000000"/>
                </a:solidFill>
                <a:latin typeface="Canva Sans 1"/>
                <a:ea typeface="Canva Sans 1"/>
                <a:cs typeface="Canva Sans 1"/>
                <a:sym typeface="Canva Sans 1"/>
              </a:rPr>
              <a:t>List of standards</a:t>
            </a:r>
          </a:p>
          <a:p>
            <a:pPr marL="468904" lvl="1" indent="-234452" algn="just">
              <a:lnSpc>
                <a:spcPts val="3040"/>
              </a:lnSpc>
              <a:buFont typeface="Arial"/>
              <a:buChar char="•"/>
            </a:pPr>
            <a:r>
              <a:rPr lang="en-US" sz="2171">
                <a:solidFill>
                  <a:srgbClr val="000000"/>
                </a:solidFill>
                <a:latin typeface="Canva Sans 1"/>
                <a:ea typeface="Canva Sans 1"/>
                <a:cs typeface="Canva Sans 1"/>
                <a:sym typeface="Canva Sans 1"/>
              </a:rPr>
              <a:t>List of Realistic Constraints</a:t>
            </a:r>
          </a:p>
        </p:txBody>
      </p:sp>
      <p:sp>
        <p:nvSpPr>
          <p:cNvPr id="37" name="TextBox 37"/>
          <p:cNvSpPr txBox="1"/>
          <p:nvPr/>
        </p:nvSpPr>
        <p:spPr>
          <a:xfrm>
            <a:off x="12307668" y="7609966"/>
            <a:ext cx="2561402" cy="1337637"/>
          </a:xfrm>
          <a:prstGeom prst="rect">
            <a:avLst/>
          </a:prstGeom>
        </p:spPr>
        <p:txBody>
          <a:bodyPr lIns="0" tIns="0" rIns="0" bIns="0" rtlCol="0" anchor="t">
            <a:spAutoFit/>
          </a:bodyPr>
          <a:lstStyle/>
          <a:p>
            <a:pPr marL="417357" lvl="1" indent="-208678" algn="l">
              <a:lnSpc>
                <a:spcPts val="2706"/>
              </a:lnSpc>
              <a:buFont typeface="Arial"/>
              <a:buChar char="•"/>
            </a:pPr>
            <a:r>
              <a:rPr lang="en-US" sz="1933">
                <a:solidFill>
                  <a:srgbClr val="000000"/>
                </a:solidFill>
                <a:latin typeface="Canva Sans 1"/>
                <a:ea typeface="Canva Sans 1"/>
                <a:cs typeface="Canva Sans 1"/>
                <a:sym typeface="Canva Sans 1"/>
              </a:rPr>
              <a:t>Data Gathering</a:t>
            </a:r>
          </a:p>
          <a:p>
            <a:pPr marL="417357" lvl="1" indent="-208678" algn="l">
              <a:lnSpc>
                <a:spcPts val="2706"/>
              </a:lnSpc>
              <a:buFont typeface="Arial"/>
              <a:buChar char="•"/>
            </a:pPr>
            <a:r>
              <a:rPr lang="en-US" sz="1933">
                <a:solidFill>
                  <a:srgbClr val="000000"/>
                </a:solidFill>
                <a:latin typeface="Canva Sans 1"/>
                <a:ea typeface="Canva Sans 1"/>
                <a:cs typeface="Canva Sans 1"/>
                <a:sym typeface="Canva Sans 1"/>
              </a:rPr>
              <a:t>Data Visualization</a:t>
            </a:r>
          </a:p>
          <a:p>
            <a:pPr marL="417357" lvl="1" indent="-208678" algn="l">
              <a:lnSpc>
                <a:spcPts val="2706"/>
              </a:lnSpc>
              <a:buFont typeface="Arial"/>
              <a:buChar char="•"/>
            </a:pPr>
            <a:r>
              <a:rPr lang="en-US" sz="1933">
                <a:solidFill>
                  <a:srgbClr val="000000"/>
                </a:solidFill>
                <a:latin typeface="Canva Sans 1"/>
                <a:ea typeface="Canva Sans 1"/>
                <a:cs typeface="Canva Sans 1"/>
                <a:sym typeface="Canva Sans 1"/>
              </a:rPr>
              <a:t>System Prototype</a:t>
            </a:r>
          </a:p>
          <a:p>
            <a:pPr algn="l">
              <a:lnSpc>
                <a:spcPts val="2706"/>
              </a:lnSpc>
            </a:pPr>
            <a:endParaRPr lang="en-US" sz="1933">
              <a:solidFill>
                <a:srgbClr val="000000"/>
              </a:solidFill>
              <a:latin typeface="Canva Sans 1"/>
              <a:ea typeface="Canva Sans 1"/>
              <a:cs typeface="Canva Sans 1"/>
              <a:sym typeface="Canva Sans 1"/>
            </a:endParaRPr>
          </a:p>
        </p:txBody>
      </p:sp>
      <p:sp>
        <p:nvSpPr>
          <p:cNvPr id="38" name="TextBox 38"/>
          <p:cNvSpPr txBox="1"/>
          <p:nvPr/>
        </p:nvSpPr>
        <p:spPr>
          <a:xfrm>
            <a:off x="1156666" y="6100576"/>
            <a:ext cx="739329" cy="517490"/>
          </a:xfrm>
          <a:prstGeom prst="rect">
            <a:avLst/>
          </a:prstGeom>
        </p:spPr>
        <p:txBody>
          <a:bodyPr lIns="0" tIns="0" rIns="0" bIns="0" rtlCol="0" anchor="t">
            <a:spAutoFit/>
          </a:bodyPr>
          <a:lstStyle/>
          <a:p>
            <a:pPr algn="ctr">
              <a:lnSpc>
                <a:spcPts val="4294"/>
              </a:lnSpc>
              <a:spcBef>
                <a:spcPct val="0"/>
              </a:spcBef>
            </a:pPr>
            <a:r>
              <a:rPr lang="en-US" sz="3067" b="1">
                <a:solidFill>
                  <a:srgbClr val="000000"/>
                </a:solidFill>
                <a:latin typeface="Canva Sans 1 Bold"/>
                <a:ea typeface="Canva Sans 1 Bold"/>
                <a:cs typeface="Canva Sans 1 Bold"/>
                <a:sym typeface="Canva Sans 1 Bold"/>
              </a:rPr>
              <a:t>2</a:t>
            </a:r>
          </a:p>
        </p:txBody>
      </p:sp>
      <p:sp>
        <p:nvSpPr>
          <p:cNvPr id="39" name="TextBox 39"/>
          <p:cNvSpPr txBox="1"/>
          <p:nvPr/>
        </p:nvSpPr>
        <p:spPr>
          <a:xfrm>
            <a:off x="11485245" y="7169208"/>
            <a:ext cx="670581" cy="465160"/>
          </a:xfrm>
          <a:prstGeom prst="rect">
            <a:avLst/>
          </a:prstGeom>
        </p:spPr>
        <p:txBody>
          <a:bodyPr lIns="0" tIns="0" rIns="0" bIns="0" rtlCol="0" anchor="t">
            <a:spAutoFit/>
          </a:bodyPr>
          <a:lstStyle/>
          <a:p>
            <a:pPr algn="ctr">
              <a:lnSpc>
                <a:spcPts val="3895"/>
              </a:lnSpc>
              <a:spcBef>
                <a:spcPct val="0"/>
              </a:spcBef>
            </a:pPr>
            <a:r>
              <a:rPr lang="en-US" sz="2782" b="1">
                <a:solidFill>
                  <a:srgbClr val="000000"/>
                </a:solidFill>
                <a:latin typeface="Canva Sans 1 Bold"/>
                <a:ea typeface="Canva Sans 1 Bold"/>
                <a:cs typeface="Canva Sans 1 Bold"/>
                <a:sym typeface="Canva Sans 1 Bold"/>
              </a:rPr>
              <a:t>6</a:t>
            </a:r>
          </a:p>
        </p:txBody>
      </p:sp>
      <p:sp>
        <p:nvSpPr>
          <p:cNvPr id="40" name="TextBox 40"/>
          <p:cNvSpPr txBox="1"/>
          <p:nvPr/>
        </p:nvSpPr>
        <p:spPr>
          <a:xfrm>
            <a:off x="12396056" y="1624105"/>
            <a:ext cx="2901907" cy="409575"/>
          </a:xfrm>
          <a:prstGeom prst="rect">
            <a:avLst/>
          </a:prstGeom>
        </p:spPr>
        <p:txBody>
          <a:bodyPr lIns="0" tIns="0" rIns="0" bIns="0" rtlCol="0" anchor="t">
            <a:spAutoFit/>
          </a:bodyPr>
          <a:lstStyle/>
          <a:p>
            <a:pPr algn="l">
              <a:lnSpc>
                <a:spcPts val="3000"/>
              </a:lnSpc>
            </a:pPr>
            <a:r>
              <a:rPr lang="en-US" sz="2500" b="1">
                <a:solidFill>
                  <a:srgbClr val="D6801C"/>
                </a:solidFill>
                <a:latin typeface="Poppins Bold"/>
                <a:ea typeface="Poppins Bold"/>
                <a:cs typeface="Poppins Bold"/>
                <a:sym typeface="Poppins Bold"/>
              </a:rPr>
              <a:t>Methodology</a:t>
            </a:r>
          </a:p>
        </p:txBody>
      </p:sp>
      <p:sp>
        <p:nvSpPr>
          <p:cNvPr id="41" name="TextBox 41"/>
          <p:cNvSpPr txBox="1"/>
          <p:nvPr/>
        </p:nvSpPr>
        <p:spPr>
          <a:xfrm>
            <a:off x="12230447" y="2065226"/>
            <a:ext cx="3004355" cy="731977"/>
          </a:xfrm>
          <a:prstGeom prst="rect">
            <a:avLst/>
          </a:prstGeom>
        </p:spPr>
        <p:txBody>
          <a:bodyPr lIns="0" tIns="0" rIns="0" bIns="0" rtlCol="0" anchor="t">
            <a:spAutoFit/>
          </a:bodyPr>
          <a:lstStyle/>
          <a:p>
            <a:pPr marL="455474" lvl="1" indent="-227737" algn="l">
              <a:lnSpc>
                <a:spcPts val="2953"/>
              </a:lnSpc>
              <a:buFont typeface="Arial"/>
              <a:buChar char="•"/>
            </a:pPr>
            <a:r>
              <a:rPr lang="en-US" sz="2109">
                <a:solidFill>
                  <a:srgbClr val="000000"/>
                </a:solidFill>
                <a:latin typeface="Canva Sans 1"/>
                <a:ea typeface="Canva Sans 1"/>
                <a:cs typeface="Canva Sans 1"/>
                <a:sym typeface="Canva Sans 1"/>
              </a:rPr>
              <a:t>AI Technology Used</a:t>
            </a:r>
          </a:p>
          <a:p>
            <a:pPr marL="455474" lvl="1" indent="-227737" algn="l">
              <a:lnSpc>
                <a:spcPts val="2953"/>
              </a:lnSpc>
              <a:buFont typeface="Arial"/>
              <a:buChar char="•"/>
            </a:pPr>
            <a:r>
              <a:rPr lang="en-US" sz="2109">
                <a:solidFill>
                  <a:srgbClr val="000000"/>
                </a:solidFill>
                <a:latin typeface="Canva Sans 1"/>
                <a:ea typeface="Canva Sans 1"/>
                <a:cs typeface="Canva Sans 1"/>
                <a:sym typeface="Canva Sans 1"/>
              </a:rPr>
              <a:t>Software tools</a:t>
            </a:r>
          </a:p>
        </p:txBody>
      </p:sp>
      <p:sp>
        <p:nvSpPr>
          <p:cNvPr id="42" name="TextBox 42"/>
          <p:cNvSpPr txBox="1"/>
          <p:nvPr/>
        </p:nvSpPr>
        <p:spPr>
          <a:xfrm>
            <a:off x="11427958" y="1585836"/>
            <a:ext cx="739329" cy="517490"/>
          </a:xfrm>
          <a:prstGeom prst="rect">
            <a:avLst/>
          </a:prstGeom>
        </p:spPr>
        <p:txBody>
          <a:bodyPr lIns="0" tIns="0" rIns="0" bIns="0" rtlCol="0" anchor="t">
            <a:spAutoFit/>
          </a:bodyPr>
          <a:lstStyle/>
          <a:p>
            <a:pPr algn="ctr">
              <a:lnSpc>
                <a:spcPts val="4294"/>
              </a:lnSpc>
              <a:spcBef>
                <a:spcPct val="0"/>
              </a:spcBef>
            </a:pPr>
            <a:r>
              <a:rPr lang="en-US" sz="3067" b="1">
                <a:solidFill>
                  <a:srgbClr val="000000"/>
                </a:solidFill>
                <a:latin typeface="Canva Sans 1 Bold"/>
                <a:ea typeface="Canva Sans 1 Bold"/>
                <a:cs typeface="Canva Sans 1 Bold"/>
                <a:sym typeface="Canva Sans 1 Bold"/>
              </a:rPr>
              <a:t>3</a:t>
            </a:r>
          </a:p>
        </p:txBody>
      </p:sp>
      <p:sp>
        <p:nvSpPr>
          <p:cNvPr id="43" name="TextBox 43"/>
          <p:cNvSpPr txBox="1"/>
          <p:nvPr/>
        </p:nvSpPr>
        <p:spPr>
          <a:xfrm>
            <a:off x="12397856" y="3025803"/>
            <a:ext cx="3137848" cy="409575"/>
          </a:xfrm>
          <a:prstGeom prst="rect">
            <a:avLst/>
          </a:prstGeom>
        </p:spPr>
        <p:txBody>
          <a:bodyPr lIns="0" tIns="0" rIns="0" bIns="0" rtlCol="0" anchor="t">
            <a:spAutoFit/>
          </a:bodyPr>
          <a:lstStyle/>
          <a:p>
            <a:pPr algn="l">
              <a:lnSpc>
                <a:spcPts val="3000"/>
              </a:lnSpc>
            </a:pPr>
            <a:r>
              <a:rPr lang="en-US" sz="2500" b="1">
                <a:solidFill>
                  <a:srgbClr val="D6801C"/>
                </a:solidFill>
                <a:latin typeface="Poppins Bold"/>
                <a:ea typeface="Poppins Bold"/>
                <a:cs typeface="Poppins Bold"/>
                <a:sym typeface="Poppins Bold"/>
              </a:rPr>
              <a:t>User Requirement</a:t>
            </a:r>
          </a:p>
        </p:txBody>
      </p:sp>
      <p:sp>
        <p:nvSpPr>
          <p:cNvPr id="44" name="TextBox 44"/>
          <p:cNvSpPr txBox="1"/>
          <p:nvPr/>
        </p:nvSpPr>
        <p:spPr>
          <a:xfrm>
            <a:off x="12305621" y="3457398"/>
            <a:ext cx="4206235" cy="1057239"/>
          </a:xfrm>
          <a:prstGeom prst="rect">
            <a:avLst/>
          </a:prstGeom>
        </p:spPr>
        <p:txBody>
          <a:bodyPr lIns="0" tIns="0" rIns="0" bIns="0" rtlCol="0" anchor="t">
            <a:spAutoFit/>
          </a:bodyPr>
          <a:lstStyle/>
          <a:p>
            <a:pPr marL="441117" lvl="1" indent="-220558" algn="l">
              <a:lnSpc>
                <a:spcPts val="2860"/>
              </a:lnSpc>
              <a:buFont typeface="Arial"/>
              <a:buChar char="•"/>
            </a:pPr>
            <a:r>
              <a:rPr lang="en-US" sz="2043">
                <a:solidFill>
                  <a:srgbClr val="000000"/>
                </a:solidFill>
                <a:latin typeface="Canva Sans 1"/>
                <a:ea typeface="Canva Sans 1"/>
                <a:cs typeface="Canva Sans 1"/>
                <a:sym typeface="Canva Sans 1"/>
              </a:rPr>
              <a:t>Functional Requirements</a:t>
            </a:r>
          </a:p>
          <a:p>
            <a:pPr marL="441117" lvl="1" indent="-220558" algn="l">
              <a:lnSpc>
                <a:spcPts val="2860"/>
              </a:lnSpc>
              <a:buFont typeface="Arial"/>
              <a:buChar char="•"/>
            </a:pPr>
            <a:r>
              <a:rPr lang="en-US" sz="2043">
                <a:solidFill>
                  <a:srgbClr val="000000"/>
                </a:solidFill>
                <a:latin typeface="Canva Sans 1"/>
                <a:ea typeface="Canva Sans 1"/>
                <a:cs typeface="Canva Sans 1"/>
                <a:sym typeface="Canva Sans 1"/>
              </a:rPr>
              <a:t>Non-Functional Requirements</a:t>
            </a:r>
          </a:p>
          <a:p>
            <a:pPr algn="l">
              <a:lnSpc>
                <a:spcPts val="2860"/>
              </a:lnSpc>
            </a:pPr>
            <a:endParaRPr lang="en-US" sz="2043">
              <a:solidFill>
                <a:srgbClr val="000000"/>
              </a:solidFill>
              <a:latin typeface="Canva Sans 1"/>
              <a:ea typeface="Canva Sans 1"/>
              <a:cs typeface="Canva Sans 1"/>
              <a:sym typeface="Canva Sans 1"/>
            </a:endParaRPr>
          </a:p>
        </p:txBody>
      </p:sp>
      <p:sp>
        <p:nvSpPr>
          <p:cNvPr id="45" name="TextBox 45"/>
          <p:cNvSpPr txBox="1"/>
          <p:nvPr/>
        </p:nvSpPr>
        <p:spPr>
          <a:xfrm>
            <a:off x="11429757" y="2987533"/>
            <a:ext cx="739329" cy="517490"/>
          </a:xfrm>
          <a:prstGeom prst="rect">
            <a:avLst/>
          </a:prstGeom>
        </p:spPr>
        <p:txBody>
          <a:bodyPr lIns="0" tIns="0" rIns="0" bIns="0" rtlCol="0" anchor="t">
            <a:spAutoFit/>
          </a:bodyPr>
          <a:lstStyle/>
          <a:p>
            <a:pPr algn="ctr">
              <a:lnSpc>
                <a:spcPts val="4294"/>
              </a:lnSpc>
              <a:spcBef>
                <a:spcPct val="0"/>
              </a:spcBef>
            </a:pPr>
            <a:r>
              <a:rPr lang="en-US" sz="3067" b="1">
                <a:solidFill>
                  <a:srgbClr val="000000"/>
                </a:solidFill>
                <a:latin typeface="Canva Sans 1 Bold"/>
                <a:ea typeface="Canva Sans 1 Bold"/>
                <a:cs typeface="Canva Sans 1 Bold"/>
                <a:sym typeface="Canva Sans 1 Bold"/>
              </a:rPr>
              <a:t>4</a:t>
            </a:r>
          </a:p>
        </p:txBody>
      </p:sp>
      <p:sp>
        <p:nvSpPr>
          <p:cNvPr id="46" name="TextBox 46"/>
          <p:cNvSpPr txBox="1"/>
          <p:nvPr/>
        </p:nvSpPr>
        <p:spPr>
          <a:xfrm>
            <a:off x="12330943" y="8811592"/>
            <a:ext cx="2379748" cy="331494"/>
          </a:xfrm>
          <a:prstGeom prst="rect">
            <a:avLst/>
          </a:prstGeom>
        </p:spPr>
        <p:txBody>
          <a:bodyPr lIns="0" tIns="0" rIns="0" bIns="0" rtlCol="0" anchor="t">
            <a:spAutoFit/>
          </a:bodyPr>
          <a:lstStyle/>
          <a:p>
            <a:pPr algn="l">
              <a:lnSpc>
                <a:spcPts val="2460"/>
              </a:lnSpc>
            </a:pPr>
            <a:r>
              <a:rPr lang="en-US" sz="2050" b="1">
                <a:solidFill>
                  <a:srgbClr val="D6801C"/>
                </a:solidFill>
                <a:latin typeface="Poppins Bold"/>
                <a:ea typeface="Poppins Bold"/>
                <a:cs typeface="Poppins Bold"/>
                <a:sym typeface="Poppins Bold"/>
              </a:rPr>
              <a:t>Status</a:t>
            </a:r>
          </a:p>
        </p:txBody>
      </p:sp>
      <p:sp>
        <p:nvSpPr>
          <p:cNvPr id="47" name="TextBox 47"/>
          <p:cNvSpPr txBox="1"/>
          <p:nvPr/>
        </p:nvSpPr>
        <p:spPr>
          <a:xfrm>
            <a:off x="11537041" y="8765542"/>
            <a:ext cx="606297" cy="434658"/>
          </a:xfrm>
          <a:prstGeom prst="rect">
            <a:avLst/>
          </a:prstGeom>
        </p:spPr>
        <p:txBody>
          <a:bodyPr lIns="0" tIns="0" rIns="0" bIns="0" rtlCol="0" anchor="t">
            <a:spAutoFit/>
          </a:bodyPr>
          <a:lstStyle/>
          <a:p>
            <a:pPr algn="ctr">
              <a:lnSpc>
                <a:spcPts val="3521"/>
              </a:lnSpc>
              <a:spcBef>
                <a:spcPct val="0"/>
              </a:spcBef>
            </a:pPr>
            <a:r>
              <a:rPr lang="en-US" sz="2515" b="1">
                <a:solidFill>
                  <a:srgbClr val="000000"/>
                </a:solidFill>
                <a:latin typeface="Canva Sans 1 Bold"/>
                <a:ea typeface="Canva Sans 1 Bold"/>
                <a:cs typeface="Canva Sans 1 Bold"/>
                <a:sym typeface="Canva Sans 1 Bold"/>
              </a:rPr>
              <a:t>7</a:t>
            </a:r>
          </a:p>
        </p:txBody>
      </p:sp>
      <p:sp>
        <p:nvSpPr>
          <p:cNvPr id="48" name="TextBox 48"/>
          <p:cNvSpPr txBox="1"/>
          <p:nvPr/>
        </p:nvSpPr>
        <p:spPr>
          <a:xfrm>
            <a:off x="12330943" y="9633733"/>
            <a:ext cx="2379748" cy="331494"/>
          </a:xfrm>
          <a:prstGeom prst="rect">
            <a:avLst/>
          </a:prstGeom>
        </p:spPr>
        <p:txBody>
          <a:bodyPr lIns="0" tIns="0" rIns="0" bIns="0" rtlCol="0" anchor="t">
            <a:spAutoFit/>
          </a:bodyPr>
          <a:lstStyle/>
          <a:p>
            <a:pPr algn="l">
              <a:lnSpc>
                <a:spcPts val="2460"/>
              </a:lnSpc>
            </a:pPr>
            <a:r>
              <a:rPr lang="en-US" sz="2050" b="1">
                <a:solidFill>
                  <a:srgbClr val="D6801C"/>
                </a:solidFill>
                <a:latin typeface="Poppins Bold"/>
                <a:ea typeface="Poppins Bold"/>
                <a:cs typeface="Poppins Bold"/>
                <a:sym typeface="Poppins Bold"/>
              </a:rPr>
              <a:t>References</a:t>
            </a:r>
          </a:p>
        </p:txBody>
      </p:sp>
      <p:sp>
        <p:nvSpPr>
          <p:cNvPr id="49" name="TextBox 49"/>
          <p:cNvSpPr txBox="1"/>
          <p:nvPr/>
        </p:nvSpPr>
        <p:spPr>
          <a:xfrm>
            <a:off x="11537041" y="9587683"/>
            <a:ext cx="606297" cy="434658"/>
          </a:xfrm>
          <a:prstGeom prst="rect">
            <a:avLst/>
          </a:prstGeom>
        </p:spPr>
        <p:txBody>
          <a:bodyPr lIns="0" tIns="0" rIns="0" bIns="0" rtlCol="0" anchor="t">
            <a:spAutoFit/>
          </a:bodyPr>
          <a:lstStyle/>
          <a:p>
            <a:pPr algn="ctr">
              <a:lnSpc>
                <a:spcPts val="3521"/>
              </a:lnSpc>
              <a:spcBef>
                <a:spcPct val="0"/>
              </a:spcBef>
            </a:pPr>
            <a:r>
              <a:rPr lang="en-US" sz="2515" b="1">
                <a:solidFill>
                  <a:srgbClr val="000000"/>
                </a:solidFill>
                <a:latin typeface="Canva Sans 1 Bold"/>
                <a:ea typeface="Canva Sans 1 Bold"/>
                <a:cs typeface="Canva Sans 1 Bold"/>
                <a:sym typeface="Canva Sans 1 Bold"/>
              </a:rPr>
              <a:t>8</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82934" y="438463"/>
            <a:ext cx="3015419" cy="1180474"/>
          </a:xfrm>
          <a:custGeom>
            <a:avLst/>
            <a:gdLst/>
            <a:ahLst/>
            <a:cxnLst/>
            <a:rect l="l" t="t" r="r" b="b"/>
            <a:pathLst>
              <a:path w="3015419" h="1180474">
                <a:moveTo>
                  <a:pt x="0" y="0"/>
                </a:moveTo>
                <a:lnTo>
                  <a:pt x="3015419" y="0"/>
                </a:lnTo>
                <a:lnTo>
                  <a:pt x="3015419" y="1180474"/>
                </a:lnTo>
                <a:lnTo>
                  <a:pt x="0" y="1180474"/>
                </a:lnTo>
                <a:lnTo>
                  <a:pt x="0" y="0"/>
                </a:lnTo>
                <a:close/>
              </a:path>
            </a:pathLst>
          </a:custGeom>
          <a:blipFill>
            <a:blip r:embed="rId2"/>
            <a:stretch>
              <a:fillRect t="-77360" b="-78081"/>
            </a:stretch>
          </a:blipFill>
        </p:spPr>
      </p:sp>
      <p:sp>
        <p:nvSpPr>
          <p:cNvPr id="3" name="Freeform 3"/>
          <p:cNvSpPr/>
          <p:nvPr/>
        </p:nvSpPr>
        <p:spPr>
          <a:xfrm>
            <a:off x="2403487" y="1936182"/>
            <a:ext cx="13481026" cy="6414636"/>
          </a:xfrm>
          <a:custGeom>
            <a:avLst/>
            <a:gdLst/>
            <a:ahLst/>
            <a:cxnLst/>
            <a:rect l="l" t="t" r="r" b="b"/>
            <a:pathLst>
              <a:path w="13481026" h="6414636">
                <a:moveTo>
                  <a:pt x="0" y="0"/>
                </a:moveTo>
                <a:lnTo>
                  <a:pt x="13481026" y="0"/>
                </a:lnTo>
                <a:lnTo>
                  <a:pt x="13481026" y="6414636"/>
                </a:lnTo>
                <a:lnTo>
                  <a:pt x="0" y="6414636"/>
                </a:lnTo>
                <a:lnTo>
                  <a:pt x="0" y="0"/>
                </a:lnTo>
                <a:close/>
              </a:path>
            </a:pathLst>
          </a:custGeom>
          <a:blipFill>
            <a:blip r:embed="rId3"/>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82934" y="438463"/>
            <a:ext cx="3015419" cy="1180474"/>
          </a:xfrm>
          <a:custGeom>
            <a:avLst/>
            <a:gdLst/>
            <a:ahLst/>
            <a:cxnLst/>
            <a:rect l="l" t="t" r="r" b="b"/>
            <a:pathLst>
              <a:path w="3015419" h="1180474">
                <a:moveTo>
                  <a:pt x="0" y="0"/>
                </a:moveTo>
                <a:lnTo>
                  <a:pt x="3015419" y="0"/>
                </a:lnTo>
                <a:lnTo>
                  <a:pt x="3015419" y="1180474"/>
                </a:lnTo>
                <a:lnTo>
                  <a:pt x="0" y="1180474"/>
                </a:lnTo>
                <a:lnTo>
                  <a:pt x="0" y="0"/>
                </a:lnTo>
                <a:close/>
              </a:path>
            </a:pathLst>
          </a:custGeom>
          <a:blipFill>
            <a:blip r:embed="rId2"/>
            <a:stretch>
              <a:fillRect t="-77360" b="-78081"/>
            </a:stretch>
          </a:blipFill>
        </p:spPr>
      </p:sp>
      <p:sp>
        <p:nvSpPr>
          <p:cNvPr id="3" name="Freeform 3"/>
          <p:cNvSpPr/>
          <p:nvPr/>
        </p:nvSpPr>
        <p:spPr>
          <a:xfrm>
            <a:off x="2549332" y="2537892"/>
            <a:ext cx="13189336" cy="6280636"/>
          </a:xfrm>
          <a:custGeom>
            <a:avLst/>
            <a:gdLst/>
            <a:ahLst/>
            <a:cxnLst/>
            <a:rect l="l" t="t" r="r" b="b"/>
            <a:pathLst>
              <a:path w="13189336" h="6280636">
                <a:moveTo>
                  <a:pt x="0" y="0"/>
                </a:moveTo>
                <a:lnTo>
                  <a:pt x="13189336" y="0"/>
                </a:lnTo>
                <a:lnTo>
                  <a:pt x="13189336" y="6280637"/>
                </a:lnTo>
                <a:lnTo>
                  <a:pt x="0" y="6280637"/>
                </a:lnTo>
                <a:lnTo>
                  <a:pt x="0" y="0"/>
                </a:lnTo>
                <a:close/>
              </a:path>
            </a:pathLst>
          </a:custGeom>
          <a:blipFill>
            <a:blip r:embed="rId3"/>
            <a:stretch>
              <a:fillRect/>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82934" y="438463"/>
            <a:ext cx="3015419" cy="1180474"/>
          </a:xfrm>
          <a:custGeom>
            <a:avLst/>
            <a:gdLst/>
            <a:ahLst/>
            <a:cxnLst/>
            <a:rect l="l" t="t" r="r" b="b"/>
            <a:pathLst>
              <a:path w="3015419" h="1180474">
                <a:moveTo>
                  <a:pt x="0" y="0"/>
                </a:moveTo>
                <a:lnTo>
                  <a:pt x="3015419" y="0"/>
                </a:lnTo>
                <a:lnTo>
                  <a:pt x="3015419" y="1180474"/>
                </a:lnTo>
                <a:lnTo>
                  <a:pt x="0" y="1180474"/>
                </a:lnTo>
                <a:lnTo>
                  <a:pt x="0" y="0"/>
                </a:lnTo>
                <a:close/>
              </a:path>
            </a:pathLst>
          </a:custGeom>
          <a:blipFill>
            <a:blip r:embed="rId2"/>
            <a:stretch>
              <a:fillRect t="-77360" b="-78081"/>
            </a:stretch>
          </a:blipFill>
        </p:spPr>
      </p:sp>
      <p:sp>
        <p:nvSpPr>
          <p:cNvPr id="3" name="Freeform 3"/>
          <p:cNvSpPr/>
          <p:nvPr/>
        </p:nvSpPr>
        <p:spPr>
          <a:xfrm>
            <a:off x="2376458" y="2381604"/>
            <a:ext cx="13535083" cy="6876696"/>
          </a:xfrm>
          <a:custGeom>
            <a:avLst/>
            <a:gdLst/>
            <a:ahLst/>
            <a:cxnLst/>
            <a:rect l="l" t="t" r="r" b="b"/>
            <a:pathLst>
              <a:path w="13535083" h="6876696">
                <a:moveTo>
                  <a:pt x="0" y="0"/>
                </a:moveTo>
                <a:lnTo>
                  <a:pt x="13535084" y="0"/>
                </a:lnTo>
                <a:lnTo>
                  <a:pt x="13535084" y="6876696"/>
                </a:lnTo>
                <a:lnTo>
                  <a:pt x="0" y="6876696"/>
                </a:lnTo>
                <a:lnTo>
                  <a:pt x="0" y="0"/>
                </a:lnTo>
                <a:close/>
              </a:path>
            </a:pathLst>
          </a:custGeom>
          <a:blipFill>
            <a:blip r:embed="rId3"/>
            <a:stretch>
              <a:fillRect/>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82934" y="438463"/>
            <a:ext cx="3015419" cy="1180474"/>
          </a:xfrm>
          <a:custGeom>
            <a:avLst/>
            <a:gdLst/>
            <a:ahLst/>
            <a:cxnLst/>
            <a:rect l="l" t="t" r="r" b="b"/>
            <a:pathLst>
              <a:path w="3015419" h="1180474">
                <a:moveTo>
                  <a:pt x="0" y="0"/>
                </a:moveTo>
                <a:lnTo>
                  <a:pt x="3015419" y="0"/>
                </a:lnTo>
                <a:lnTo>
                  <a:pt x="3015419" y="1180474"/>
                </a:lnTo>
                <a:lnTo>
                  <a:pt x="0" y="1180474"/>
                </a:lnTo>
                <a:lnTo>
                  <a:pt x="0" y="0"/>
                </a:lnTo>
                <a:close/>
              </a:path>
            </a:pathLst>
          </a:custGeom>
          <a:blipFill>
            <a:blip r:embed="rId2"/>
            <a:stretch>
              <a:fillRect t="-77360" b="-78081"/>
            </a:stretch>
          </a:blipFill>
        </p:spPr>
      </p:sp>
      <p:sp>
        <p:nvSpPr>
          <p:cNvPr id="3" name="Freeform 3"/>
          <p:cNvSpPr/>
          <p:nvPr/>
        </p:nvSpPr>
        <p:spPr>
          <a:xfrm>
            <a:off x="2085142" y="2247102"/>
            <a:ext cx="14117715" cy="6712008"/>
          </a:xfrm>
          <a:custGeom>
            <a:avLst/>
            <a:gdLst/>
            <a:ahLst/>
            <a:cxnLst/>
            <a:rect l="l" t="t" r="r" b="b"/>
            <a:pathLst>
              <a:path w="14117715" h="6712008">
                <a:moveTo>
                  <a:pt x="0" y="0"/>
                </a:moveTo>
                <a:lnTo>
                  <a:pt x="14117716" y="0"/>
                </a:lnTo>
                <a:lnTo>
                  <a:pt x="14117716" y="6712008"/>
                </a:lnTo>
                <a:lnTo>
                  <a:pt x="0" y="6712008"/>
                </a:lnTo>
                <a:lnTo>
                  <a:pt x="0" y="0"/>
                </a:lnTo>
                <a:close/>
              </a:path>
            </a:pathLst>
          </a:custGeom>
          <a:blipFill>
            <a:blip r:embed="rId3"/>
            <a:stretch>
              <a:fillRect/>
            </a:stretch>
          </a:blipFill>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82934" y="438463"/>
            <a:ext cx="3015419" cy="1180474"/>
          </a:xfrm>
          <a:custGeom>
            <a:avLst/>
            <a:gdLst/>
            <a:ahLst/>
            <a:cxnLst/>
            <a:rect l="l" t="t" r="r" b="b"/>
            <a:pathLst>
              <a:path w="3015419" h="1180474">
                <a:moveTo>
                  <a:pt x="0" y="0"/>
                </a:moveTo>
                <a:lnTo>
                  <a:pt x="3015419" y="0"/>
                </a:lnTo>
                <a:lnTo>
                  <a:pt x="3015419" y="1180474"/>
                </a:lnTo>
                <a:lnTo>
                  <a:pt x="0" y="1180474"/>
                </a:lnTo>
                <a:lnTo>
                  <a:pt x="0" y="0"/>
                </a:lnTo>
                <a:close/>
              </a:path>
            </a:pathLst>
          </a:custGeom>
          <a:blipFill>
            <a:blip r:embed="rId2"/>
            <a:stretch>
              <a:fillRect t="-77360" b="-78081"/>
            </a:stretch>
          </a:blipFill>
        </p:spPr>
      </p:sp>
      <p:sp>
        <p:nvSpPr>
          <p:cNvPr id="3" name="Freeform 3"/>
          <p:cNvSpPr/>
          <p:nvPr/>
        </p:nvSpPr>
        <p:spPr>
          <a:xfrm>
            <a:off x="2298744" y="2227157"/>
            <a:ext cx="13690512" cy="6508902"/>
          </a:xfrm>
          <a:custGeom>
            <a:avLst/>
            <a:gdLst/>
            <a:ahLst/>
            <a:cxnLst/>
            <a:rect l="l" t="t" r="r" b="b"/>
            <a:pathLst>
              <a:path w="13690512" h="6508902">
                <a:moveTo>
                  <a:pt x="0" y="0"/>
                </a:moveTo>
                <a:lnTo>
                  <a:pt x="13690512" y="0"/>
                </a:lnTo>
                <a:lnTo>
                  <a:pt x="13690512" y="6508902"/>
                </a:lnTo>
                <a:lnTo>
                  <a:pt x="0" y="6508902"/>
                </a:lnTo>
                <a:lnTo>
                  <a:pt x="0" y="0"/>
                </a:lnTo>
                <a:close/>
              </a:path>
            </a:pathLst>
          </a:custGeom>
          <a:blipFill>
            <a:blip r:embed="rId3"/>
            <a:stretch>
              <a:fillRect/>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82934" y="438463"/>
            <a:ext cx="3015419" cy="1180474"/>
          </a:xfrm>
          <a:custGeom>
            <a:avLst/>
            <a:gdLst/>
            <a:ahLst/>
            <a:cxnLst/>
            <a:rect l="l" t="t" r="r" b="b"/>
            <a:pathLst>
              <a:path w="3015419" h="1180474">
                <a:moveTo>
                  <a:pt x="0" y="0"/>
                </a:moveTo>
                <a:lnTo>
                  <a:pt x="3015419" y="0"/>
                </a:lnTo>
                <a:lnTo>
                  <a:pt x="3015419" y="1180474"/>
                </a:lnTo>
                <a:lnTo>
                  <a:pt x="0" y="1180474"/>
                </a:lnTo>
                <a:lnTo>
                  <a:pt x="0" y="0"/>
                </a:lnTo>
                <a:close/>
              </a:path>
            </a:pathLst>
          </a:custGeom>
          <a:blipFill>
            <a:blip r:embed="rId2"/>
            <a:stretch>
              <a:fillRect t="-77360" b="-78081"/>
            </a:stretch>
          </a:blipFill>
        </p:spPr>
      </p:sp>
      <p:sp>
        <p:nvSpPr>
          <p:cNvPr id="3" name="Freeform 3"/>
          <p:cNvSpPr/>
          <p:nvPr/>
        </p:nvSpPr>
        <p:spPr>
          <a:xfrm>
            <a:off x="1746533" y="2095841"/>
            <a:ext cx="14794933" cy="7024485"/>
          </a:xfrm>
          <a:custGeom>
            <a:avLst/>
            <a:gdLst/>
            <a:ahLst/>
            <a:cxnLst/>
            <a:rect l="l" t="t" r="r" b="b"/>
            <a:pathLst>
              <a:path w="14794933" h="7024485">
                <a:moveTo>
                  <a:pt x="0" y="0"/>
                </a:moveTo>
                <a:lnTo>
                  <a:pt x="14794934" y="0"/>
                </a:lnTo>
                <a:lnTo>
                  <a:pt x="14794934" y="7024485"/>
                </a:lnTo>
                <a:lnTo>
                  <a:pt x="0" y="7024485"/>
                </a:lnTo>
                <a:lnTo>
                  <a:pt x="0" y="0"/>
                </a:lnTo>
                <a:close/>
              </a:path>
            </a:pathLst>
          </a:custGeom>
          <a:blipFill>
            <a:blip r:embed="rId3"/>
            <a:stretch>
              <a:fillRect/>
            </a:stretch>
          </a:blipFill>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82934" y="438463"/>
            <a:ext cx="3015419" cy="1180474"/>
          </a:xfrm>
          <a:custGeom>
            <a:avLst/>
            <a:gdLst/>
            <a:ahLst/>
            <a:cxnLst/>
            <a:rect l="l" t="t" r="r" b="b"/>
            <a:pathLst>
              <a:path w="3015419" h="1180474">
                <a:moveTo>
                  <a:pt x="0" y="0"/>
                </a:moveTo>
                <a:lnTo>
                  <a:pt x="3015419" y="0"/>
                </a:lnTo>
                <a:lnTo>
                  <a:pt x="3015419" y="1180474"/>
                </a:lnTo>
                <a:lnTo>
                  <a:pt x="0" y="1180474"/>
                </a:lnTo>
                <a:lnTo>
                  <a:pt x="0" y="0"/>
                </a:lnTo>
                <a:close/>
              </a:path>
            </a:pathLst>
          </a:custGeom>
          <a:blipFill>
            <a:blip r:embed="rId2"/>
            <a:stretch>
              <a:fillRect t="-77360" b="-78081"/>
            </a:stretch>
          </a:blipFill>
        </p:spPr>
      </p:sp>
      <p:sp>
        <p:nvSpPr>
          <p:cNvPr id="3" name="TextBox 3"/>
          <p:cNvSpPr txBox="1"/>
          <p:nvPr/>
        </p:nvSpPr>
        <p:spPr>
          <a:xfrm>
            <a:off x="2681148" y="4051355"/>
            <a:ext cx="12925703" cy="2069991"/>
          </a:xfrm>
          <a:prstGeom prst="rect">
            <a:avLst/>
          </a:prstGeom>
        </p:spPr>
        <p:txBody>
          <a:bodyPr lIns="0" tIns="0" rIns="0" bIns="0" rtlCol="0" anchor="t">
            <a:spAutoFit/>
          </a:bodyPr>
          <a:lstStyle/>
          <a:p>
            <a:pPr algn="just">
              <a:lnSpc>
                <a:spcPts val="15482"/>
              </a:lnSpc>
            </a:pPr>
            <a:r>
              <a:rPr lang="en-US" sz="12902" b="1">
                <a:solidFill>
                  <a:srgbClr val="D6801C"/>
                </a:solidFill>
                <a:latin typeface="Poppins Ultra-Bold"/>
                <a:ea typeface="Poppins Ultra-Bold"/>
                <a:cs typeface="Poppins Ultra-Bold"/>
                <a:sym typeface="Poppins Ultra-Bold"/>
              </a:rPr>
              <a:t>SWOT Analysis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82934" y="438463"/>
            <a:ext cx="3015419" cy="1180474"/>
          </a:xfrm>
          <a:custGeom>
            <a:avLst/>
            <a:gdLst/>
            <a:ahLst/>
            <a:cxnLst/>
            <a:rect l="l" t="t" r="r" b="b"/>
            <a:pathLst>
              <a:path w="3015419" h="1180474">
                <a:moveTo>
                  <a:pt x="0" y="0"/>
                </a:moveTo>
                <a:lnTo>
                  <a:pt x="3015419" y="0"/>
                </a:lnTo>
                <a:lnTo>
                  <a:pt x="3015419" y="1180474"/>
                </a:lnTo>
                <a:lnTo>
                  <a:pt x="0" y="1180474"/>
                </a:lnTo>
                <a:lnTo>
                  <a:pt x="0" y="0"/>
                </a:lnTo>
                <a:close/>
              </a:path>
            </a:pathLst>
          </a:custGeom>
          <a:blipFill>
            <a:blip r:embed="rId2"/>
            <a:stretch>
              <a:fillRect t="-77360" b="-78081"/>
            </a:stretch>
          </a:blipFill>
        </p:spPr>
      </p:sp>
      <p:sp>
        <p:nvSpPr>
          <p:cNvPr id="3" name="Freeform 3"/>
          <p:cNvSpPr/>
          <p:nvPr/>
        </p:nvSpPr>
        <p:spPr>
          <a:xfrm>
            <a:off x="4935732" y="321065"/>
            <a:ext cx="9909303" cy="9644869"/>
          </a:xfrm>
          <a:custGeom>
            <a:avLst/>
            <a:gdLst/>
            <a:ahLst/>
            <a:cxnLst/>
            <a:rect l="l" t="t" r="r" b="b"/>
            <a:pathLst>
              <a:path w="9909303" h="9644869">
                <a:moveTo>
                  <a:pt x="0" y="0"/>
                </a:moveTo>
                <a:lnTo>
                  <a:pt x="9909303" y="0"/>
                </a:lnTo>
                <a:lnTo>
                  <a:pt x="9909303" y="9644870"/>
                </a:lnTo>
                <a:lnTo>
                  <a:pt x="0" y="9644870"/>
                </a:lnTo>
                <a:lnTo>
                  <a:pt x="0" y="0"/>
                </a:lnTo>
                <a:close/>
              </a:path>
            </a:pathLst>
          </a:custGeom>
          <a:blipFill>
            <a:blip r:embed="rId3"/>
            <a:stretch>
              <a:fillRect l="-1659" t="-428" r="-1202" b="-1069"/>
            </a:stretch>
          </a:blipFill>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82934" y="438463"/>
            <a:ext cx="3015419" cy="1180474"/>
          </a:xfrm>
          <a:custGeom>
            <a:avLst/>
            <a:gdLst/>
            <a:ahLst/>
            <a:cxnLst/>
            <a:rect l="l" t="t" r="r" b="b"/>
            <a:pathLst>
              <a:path w="3015419" h="1180474">
                <a:moveTo>
                  <a:pt x="0" y="0"/>
                </a:moveTo>
                <a:lnTo>
                  <a:pt x="3015419" y="0"/>
                </a:lnTo>
                <a:lnTo>
                  <a:pt x="3015419" y="1180474"/>
                </a:lnTo>
                <a:lnTo>
                  <a:pt x="0" y="1180474"/>
                </a:lnTo>
                <a:lnTo>
                  <a:pt x="0" y="0"/>
                </a:lnTo>
                <a:close/>
              </a:path>
            </a:pathLst>
          </a:custGeom>
          <a:blipFill>
            <a:blip r:embed="rId2"/>
            <a:stretch>
              <a:fillRect t="-77360" b="-78081"/>
            </a:stretch>
          </a:blipFill>
        </p:spPr>
      </p:sp>
      <p:sp>
        <p:nvSpPr>
          <p:cNvPr id="3" name="TextBox 3"/>
          <p:cNvSpPr txBox="1"/>
          <p:nvPr/>
        </p:nvSpPr>
        <p:spPr>
          <a:xfrm>
            <a:off x="2681148" y="4051355"/>
            <a:ext cx="12925703" cy="2076413"/>
          </a:xfrm>
          <a:prstGeom prst="rect">
            <a:avLst/>
          </a:prstGeom>
        </p:spPr>
        <p:txBody>
          <a:bodyPr lIns="0" tIns="0" rIns="0" bIns="0" rtlCol="0" anchor="t">
            <a:spAutoFit/>
          </a:bodyPr>
          <a:lstStyle/>
          <a:p>
            <a:pPr algn="ctr">
              <a:lnSpc>
                <a:spcPts val="15482"/>
              </a:lnSpc>
            </a:pPr>
            <a:r>
              <a:rPr lang="en-US" sz="12902" b="1">
                <a:solidFill>
                  <a:srgbClr val="D6801C"/>
                </a:solidFill>
                <a:latin typeface="Poppins Ultra-Bold"/>
                <a:ea typeface="Poppins Ultra-Bold"/>
                <a:cs typeface="Poppins Ultra-Bold"/>
                <a:sym typeface="Poppins Ultra-Bold"/>
              </a:rPr>
              <a:t>4 P’s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82934" y="438463"/>
            <a:ext cx="3015419" cy="1180474"/>
          </a:xfrm>
          <a:custGeom>
            <a:avLst/>
            <a:gdLst/>
            <a:ahLst/>
            <a:cxnLst/>
            <a:rect l="l" t="t" r="r" b="b"/>
            <a:pathLst>
              <a:path w="3015419" h="1180474">
                <a:moveTo>
                  <a:pt x="0" y="0"/>
                </a:moveTo>
                <a:lnTo>
                  <a:pt x="3015419" y="0"/>
                </a:lnTo>
                <a:lnTo>
                  <a:pt x="3015419" y="1180474"/>
                </a:lnTo>
                <a:lnTo>
                  <a:pt x="0" y="1180474"/>
                </a:lnTo>
                <a:lnTo>
                  <a:pt x="0" y="0"/>
                </a:lnTo>
                <a:close/>
              </a:path>
            </a:pathLst>
          </a:custGeom>
          <a:blipFill>
            <a:blip r:embed="rId2"/>
            <a:stretch>
              <a:fillRect t="-77360" b="-78081"/>
            </a:stretch>
          </a:blipFill>
        </p:spPr>
      </p:sp>
      <p:sp>
        <p:nvSpPr>
          <p:cNvPr id="3" name="Freeform 3"/>
          <p:cNvSpPr/>
          <p:nvPr/>
        </p:nvSpPr>
        <p:spPr>
          <a:xfrm>
            <a:off x="4292992" y="123052"/>
            <a:ext cx="9702016" cy="10040897"/>
          </a:xfrm>
          <a:custGeom>
            <a:avLst/>
            <a:gdLst/>
            <a:ahLst/>
            <a:cxnLst/>
            <a:rect l="l" t="t" r="r" b="b"/>
            <a:pathLst>
              <a:path w="9702016" h="10040897">
                <a:moveTo>
                  <a:pt x="0" y="0"/>
                </a:moveTo>
                <a:lnTo>
                  <a:pt x="9702016" y="0"/>
                </a:lnTo>
                <a:lnTo>
                  <a:pt x="9702016" y="10040896"/>
                </a:lnTo>
                <a:lnTo>
                  <a:pt x="0" y="10040896"/>
                </a:lnTo>
                <a:lnTo>
                  <a:pt x="0" y="0"/>
                </a:lnTo>
                <a:close/>
              </a:path>
            </a:pathLst>
          </a:custGeom>
          <a:blipFill>
            <a:blip r:embed="rId3"/>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72131" y="863289"/>
            <a:ext cx="8236124" cy="1200187"/>
          </a:xfrm>
          <a:prstGeom prst="rect">
            <a:avLst/>
          </a:prstGeom>
        </p:spPr>
        <p:txBody>
          <a:bodyPr lIns="0" tIns="0" rIns="0" bIns="0" rtlCol="0" anchor="t">
            <a:spAutoFit/>
          </a:bodyPr>
          <a:lstStyle/>
          <a:p>
            <a:pPr algn="l">
              <a:lnSpc>
                <a:spcPts val="8984"/>
              </a:lnSpc>
            </a:pPr>
            <a:r>
              <a:rPr lang="en-US" sz="7487" b="1">
                <a:solidFill>
                  <a:srgbClr val="D6801C"/>
                </a:solidFill>
                <a:latin typeface="Poppins Ultra-Bold"/>
                <a:ea typeface="Poppins Ultra-Bold"/>
                <a:cs typeface="Poppins Ultra-Bold"/>
                <a:sym typeface="Poppins Ultra-Bold"/>
              </a:rPr>
              <a:t>1 . Introduction</a:t>
            </a:r>
          </a:p>
        </p:txBody>
      </p:sp>
      <p:sp>
        <p:nvSpPr>
          <p:cNvPr id="3" name="TextBox 3"/>
          <p:cNvSpPr txBox="1"/>
          <p:nvPr/>
        </p:nvSpPr>
        <p:spPr>
          <a:xfrm>
            <a:off x="748625" y="2149894"/>
            <a:ext cx="9506000" cy="8137106"/>
          </a:xfrm>
          <a:prstGeom prst="rect">
            <a:avLst/>
          </a:prstGeom>
        </p:spPr>
        <p:txBody>
          <a:bodyPr lIns="0" tIns="0" rIns="0" bIns="0" rtlCol="0" anchor="t">
            <a:spAutoFit/>
          </a:bodyPr>
          <a:lstStyle/>
          <a:p>
            <a:pPr marL="628146" lvl="1" indent="-314073" algn="l">
              <a:lnSpc>
                <a:spcPts val="4073"/>
              </a:lnSpc>
              <a:buFont typeface="Arial"/>
              <a:buChar char="•"/>
            </a:pPr>
            <a:r>
              <a:rPr lang="en-US" sz="2909" b="1">
                <a:solidFill>
                  <a:srgbClr val="000000"/>
                </a:solidFill>
                <a:latin typeface="Poppins Medium"/>
                <a:ea typeface="Poppins Medium"/>
                <a:cs typeface="Poppins Medium"/>
                <a:sym typeface="Poppins Medium"/>
              </a:rPr>
              <a:t>Solo travel offers excitement and challenges: finding destinations, managing budgets, and navigating alone.</a:t>
            </a:r>
          </a:p>
          <a:p>
            <a:pPr algn="l">
              <a:lnSpc>
                <a:spcPts val="4073"/>
              </a:lnSpc>
            </a:pPr>
            <a:endParaRPr lang="en-US" sz="2909" b="1">
              <a:solidFill>
                <a:srgbClr val="000000"/>
              </a:solidFill>
              <a:latin typeface="Poppins Medium"/>
              <a:ea typeface="Poppins Medium"/>
              <a:cs typeface="Poppins Medium"/>
              <a:sym typeface="Poppins Medium"/>
            </a:endParaRPr>
          </a:p>
          <a:p>
            <a:pPr marL="628146" lvl="1" indent="-314073" algn="l">
              <a:lnSpc>
                <a:spcPts val="4073"/>
              </a:lnSpc>
              <a:buFont typeface="Arial"/>
              <a:buChar char="•"/>
            </a:pPr>
            <a:r>
              <a:rPr lang="en-US" sz="2909" b="1">
                <a:solidFill>
                  <a:srgbClr val="000000"/>
                </a:solidFill>
                <a:latin typeface="Poppins Medium"/>
                <a:ea typeface="Poppins Medium"/>
                <a:cs typeface="Poppins Medium"/>
                <a:sym typeface="Poppins Medium"/>
              </a:rPr>
              <a:t>Many solo travelers seek a solution to simplify planning and connect with others.</a:t>
            </a:r>
          </a:p>
          <a:p>
            <a:pPr algn="l">
              <a:lnSpc>
                <a:spcPts val="4073"/>
              </a:lnSpc>
            </a:pPr>
            <a:endParaRPr lang="en-US" sz="2909" b="1">
              <a:solidFill>
                <a:srgbClr val="000000"/>
              </a:solidFill>
              <a:latin typeface="Poppins Medium"/>
              <a:ea typeface="Poppins Medium"/>
              <a:cs typeface="Poppins Medium"/>
              <a:sym typeface="Poppins Medium"/>
            </a:endParaRPr>
          </a:p>
          <a:p>
            <a:pPr marL="628146" lvl="1" indent="-314073" algn="l">
              <a:lnSpc>
                <a:spcPts val="4073"/>
              </a:lnSpc>
              <a:buFont typeface="Arial"/>
              <a:buChar char="•"/>
            </a:pPr>
            <a:r>
              <a:rPr lang="en-US" sz="2909" b="1">
                <a:solidFill>
                  <a:srgbClr val="000000"/>
                </a:solidFill>
                <a:latin typeface="Poppins Medium"/>
                <a:ea typeface="Poppins Medium"/>
                <a:cs typeface="Poppins Medium"/>
                <a:sym typeface="Poppins Medium"/>
              </a:rPr>
              <a:t>TRAVIA bridges this gap as a travel planning and social networking app.</a:t>
            </a:r>
          </a:p>
          <a:p>
            <a:pPr algn="l">
              <a:lnSpc>
                <a:spcPts val="4073"/>
              </a:lnSpc>
            </a:pPr>
            <a:endParaRPr lang="en-US" sz="2909" b="1">
              <a:solidFill>
                <a:srgbClr val="000000"/>
              </a:solidFill>
              <a:latin typeface="Poppins Medium"/>
              <a:ea typeface="Poppins Medium"/>
              <a:cs typeface="Poppins Medium"/>
              <a:sym typeface="Poppins Medium"/>
            </a:endParaRPr>
          </a:p>
          <a:p>
            <a:pPr marL="628146" lvl="1" indent="-314073" algn="l">
              <a:lnSpc>
                <a:spcPts val="4073"/>
              </a:lnSpc>
              <a:buFont typeface="Arial"/>
              <a:buChar char="•"/>
            </a:pPr>
            <a:r>
              <a:rPr lang="en-US" sz="2909" b="1">
                <a:solidFill>
                  <a:srgbClr val="000000"/>
                </a:solidFill>
                <a:latin typeface="Poppins Medium"/>
                <a:ea typeface="Poppins Medium"/>
                <a:cs typeface="Poppins Medium"/>
                <a:sym typeface="Poppins Medium"/>
              </a:rPr>
              <a:t>Features AI-driven customization and social interactivity</a:t>
            </a:r>
          </a:p>
          <a:p>
            <a:pPr algn="l">
              <a:lnSpc>
                <a:spcPts val="4073"/>
              </a:lnSpc>
            </a:pPr>
            <a:endParaRPr lang="en-US" sz="2909" b="1">
              <a:solidFill>
                <a:srgbClr val="000000"/>
              </a:solidFill>
              <a:latin typeface="Poppins Medium"/>
              <a:ea typeface="Poppins Medium"/>
              <a:cs typeface="Poppins Medium"/>
              <a:sym typeface="Poppins Medium"/>
            </a:endParaRPr>
          </a:p>
          <a:p>
            <a:pPr marL="628146" lvl="1" indent="-314073" algn="l">
              <a:lnSpc>
                <a:spcPts val="4073"/>
              </a:lnSpc>
              <a:buFont typeface="Arial"/>
              <a:buChar char="•"/>
            </a:pPr>
            <a:r>
              <a:rPr lang="en-US" sz="2909" b="1">
                <a:solidFill>
                  <a:srgbClr val="000000"/>
                </a:solidFill>
                <a:latin typeface="Poppins Medium"/>
                <a:ea typeface="Poppins Medium"/>
                <a:cs typeface="Poppins Medium"/>
                <a:sym typeface="Poppins Medium"/>
              </a:rPr>
              <a:t>Designed to create a seamless and engaging solo travel experience.</a:t>
            </a:r>
          </a:p>
          <a:p>
            <a:pPr algn="l">
              <a:lnSpc>
                <a:spcPts val="4073"/>
              </a:lnSpc>
              <a:spcBef>
                <a:spcPct val="0"/>
              </a:spcBef>
            </a:pPr>
            <a:endParaRPr lang="en-US" sz="2909" b="1">
              <a:solidFill>
                <a:srgbClr val="000000"/>
              </a:solidFill>
              <a:latin typeface="Poppins Medium"/>
              <a:ea typeface="Poppins Medium"/>
              <a:cs typeface="Poppins Medium"/>
              <a:sym typeface="Poppins Medium"/>
            </a:endParaRPr>
          </a:p>
        </p:txBody>
      </p:sp>
      <p:sp>
        <p:nvSpPr>
          <p:cNvPr id="4" name="Freeform 4"/>
          <p:cNvSpPr/>
          <p:nvPr/>
        </p:nvSpPr>
        <p:spPr>
          <a:xfrm>
            <a:off x="10724461" y="3257831"/>
            <a:ext cx="7118058" cy="2786572"/>
          </a:xfrm>
          <a:custGeom>
            <a:avLst/>
            <a:gdLst/>
            <a:ahLst/>
            <a:cxnLst/>
            <a:rect l="l" t="t" r="r" b="b"/>
            <a:pathLst>
              <a:path w="7118058" h="2786572">
                <a:moveTo>
                  <a:pt x="0" y="0"/>
                </a:moveTo>
                <a:lnTo>
                  <a:pt x="7118058" y="0"/>
                </a:lnTo>
                <a:lnTo>
                  <a:pt x="7118058" y="2786572"/>
                </a:lnTo>
                <a:lnTo>
                  <a:pt x="0" y="2786572"/>
                </a:lnTo>
                <a:lnTo>
                  <a:pt x="0" y="0"/>
                </a:lnTo>
                <a:close/>
              </a:path>
            </a:pathLst>
          </a:custGeom>
          <a:blipFill>
            <a:blip r:embed="rId2"/>
            <a:stretch>
              <a:fillRect t="-77360" b="-78081"/>
            </a:stretch>
          </a:blip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82934" y="438463"/>
            <a:ext cx="3015419" cy="1180474"/>
          </a:xfrm>
          <a:custGeom>
            <a:avLst/>
            <a:gdLst/>
            <a:ahLst/>
            <a:cxnLst/>
            <a:rect l="l" t="t" r="r" b="b"/>
            <a:pathLst>
              <a:path w="3015419" h="1180474">
                <a:moveTo>
                  <a:pt x="0" y="0"/>
                </a:moveTo>
                <a:lnTo>
                  <a:pt x="3015419" y="0"/>
                </a:lnTo>
                <a:lnTo>
                  <a:pt x="3015419" y="1180474"/>
                </a:lnTo>
                <a:lnTo>
                  <a:pt x="0" y="1180474"/>
                </a:lnTo>
                <a:lnTo>
                  <a:pt x="0" y="0"/>
                </a:lnTo>
                <a:close/>
              </a:path>
            </a:pathLst>
          </a:custGeom>
          <a:blipFill>
            <a:blip r:embed="rId2"/>
            <a:stretch>
              <a:fillRect t="-77360" b="-78081"/>
            </a:stretch>
          </a:blipFill>
        </p:spPr>
      </p:sp>
      <p:sp>
        <p:nvSpPr>
          <p:cNvPr id="3" name="TextBox 3"/>
          <p:cNvSpPr txBox="1"/>
          <p:nvPr/>
        </p:nvSpPr>
        <p:spPr>
          <a:xfrm>
            <a:off x="3240823" y="3508570"/>
            <a:ext cx="11806353" cy="3698692"/>
          </a:xfrm>
          <a:prstGeom prst="rect">
            <a:avLst/>
          </a:prstGeom>
        </p:spPr>
        <p:txBody>
          <a:bodyPr lIns="0" tIns="0" rIns="0" bIns="0" rtlCol="0" anchor="t">
            <a:spAutoFit/>
          </a:bodyPr>
          <a:lstStyle/>
          <a:p>
            <a:pPr algn="ctr">
              <a:lnSpc>
                <a:spcPts val="14142"/>
              </a:lnSpc>
            </a:pPr>
            <a:r>
              <a:rPr lang="en-US" sz="11785" b="1">
                <a:solidFill>
                  <a:srgbClr val="D6801C"/>
                </a:solidFill>
                <a:latin typeface="Poppins Ultra-Bold"/>
                <a:ea typeface="Poppins Ultra-Bold"/>
                <a:cs typeface="Poppins Ultra-Bold"/>
                <a:sym typeface="Poppins Ultra-Bold"/>
              </a:rPr>
              <a:t>Business Model Canvas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578580"/>
            <a:ext cx="18288000" cy="9114060"/>
          </a:xfrm>
          <a:custGeom>
            <a:avLst/>
            <a:gdLst/>
            <a:ahLst/>
            <a:cxnLst/>
            <a:rect l="l" t="t" r="r" b="b"/>
            <a:pathLst>
              <a:path w="18288000" h="9114060">
                <a:moveTo>
                  <a:pt x="0" y="0"/>
                </a:moveTo>
                <a:lnTo>
                  <a:pt x="18288000" y="0"/>
                </a:lnTo>
                <a:lnTo>
                  <a:pt x="18288000" y="9114060"/>
                </a:lnTo>
                <a:lnTo>
                  <a:pt x="0" y="9114060"/>
                </a:lnTo>
                <a:lnTo>
                  <a:pt x="0" y="0"/>
                </a:lnTo>
                <a:close/>
              </a:path>
            </a:pathLst>
          </a:custGeom>
          <a:blipFill>
            <a:blip r:embed="rId2"/>
            <a:stretch>
              <a:fillRect l="-173"/>
            </a:stretch>
          </a:blipFill>
        </p:spPr>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82934" y="438463"/>
            <a:ext cx="3015419" cy="1180474"/>
          </a:xfrm>
          <a:custGeom>
            <a:avLst/>
            <a:gdLst/>
            <a:ahLst/>
            <a:cxnLst/>
            <a:rect l="l" t="t" r="r" b="b"/>
            <a:pathLst>
              <a:path w="3015419" h="1180474">
                <a:moveTo>
                  <a:pt x="0" y="0"/>
                </a:moveTo>
                <a:lnTo>
                  <a:pt x="3015419" y="0"/>
                </a:lnTo>
                <a:lnTo>
                  <a:pt x="3015419" y="1180474"/>
                </a:lnTo>
                <a:lnTo>
                  <a:pt x="0" y="1180474"/>
                </a:lnTo>
                <a:lnTo>
                  <a:pt x="0" y="0"/>
                </a:lnTo>
                <a:close/>
              </a:path>
            </a:pathLst>
          </a:custGeom>
          <a:blipFill>
            <a:blip r:embed="rId2"/>
            <a:stretch>
              <a:fillRect t="-77360" b="-78081"/>
            </a:stretch>
          </a:blipFill>
        </p:spPr>
      </p:sp>
      <p:sp>
        <p:nvSpPr>
          <p:cNvPr id="3" name="TextBox 3"/>
          <p:cNvSpPr txBox="1"/>
          <p:nvPr/>
        </p:nvSpPr>
        <p:spPr>
          <a:xfrm>
            <a:off x="2681148" y="4051355"/>
            <a:ext cx="12925703" cy="2076413"/>
          </a:xfrm>
          <a:prstGeom prst="rect">
            <a:avLst/>
          </a:prstGeom>
        </p:spPr>
        <p:txBody>
          <a:bodyPr lIns="0" tIns="0" rIns="0" bIns="0" rtlCol="0" anchor="t">
            <a:spAutoFit/>
          </a:bodyPr>
          <a:lstStyle/>
          <a:p>
            <a:pPr algn="ctr">
              <a:lnSpc>
                <a:spcPts val="15482"/>
              </a:lnSpc>
            </a:pPr>
            <a:r>
              <a:rPr lang="en-US" sz="12902" b="1">
                <a:solidFill>
                  <a:srgbClr val="D6801C"/>
                </a:solidFill>
                <a:latin typeface="Poppins Ultra-Bold"/>
                <a:ea typeface="Poppins Ultra-Bold"/>
                <a:cs typeface="Poppins Ultra-Bold"/>
                <a:sym typeface="Poppins Ultra-Bold"/>
              </a:rPr>
              <a:t>Financial Plan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82934" y="438463"/>
            <a:ext cx="3015419" cy="1180474"/>
          </a:xfrm>
          <a:custGeom>
            <a:avLst/>
            <a:gdLst/>
            <a:ahLst/>
            <a:cxnLst/>
            <a:rect l="l" t="t" r="r" b="b"/>
            <a:pathLst>
              <a:path w="3015419" h="1180474">
                <a:moveTo>
                  <a:pt x="0" y="0"/>
                </a:moveTo>
                <a:lnTo>
                  <a:pt x="3015419" y="0"/>
                </a:lnTo>
                <a:lnTo>
                  <a:pt x="3015419" y="1180474"/>
                </a:lnTo>
                <a:lnTo>
                  <a:pt x="0" y="1180474"/>
                </a:lnTo>
                <a:lnTo>
                  <a:pt x="0" y="0"/>
                </a:lnTo>
                <a:close/>
              </a:path>
            </a:pathLst>
          </a:custGeom>
          <a:blipFill>
            <a:blip r:embed="rId2"/>
            <a:stretch>
              <a:fillRect t="-77360" b="-78081"/>
            </a:stretch>
          </a:blipFill>
        </p:spPr>
      </p:sp>
      <p:sp>
        <p:nvSpPr>
          <p:cNvPr id="3" name="Freeform 3"/>
          <p:cNvSpPr/>
          <p:nvPr/>
        </p:nvSpPr>
        <p:spPr>
          <a:xfrm>
            <a:off x="12511556" y="3463495"/>
            <a:ext cx="5202621" cy="4114800"/>
          </a:xfrm>
          <a:custGeom>
            <a:avLst/>
            <a:gdLst/>
            <a:ahLst/>
            <a:cxnLst/>
            <a:rect l="l" t="t" r="r" b="b"/>
            <a:pathLst>
              <a:path w="5202621" h="4114800">
                <a:moveTo>
                  <a:pt x="0" y="0"/>
                </a:moveTo>
                <a:lnTo>
                  <a:pt x="5202621" y="0"/>
                </a:lnTo>
                <a:lnTo>
                  <a:pt x="520262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028700" y="1902208"/>
            <a:ext cx="10988582" cy="3046373"/>
          </a:xfrm>
          <a:prstGeom prst="rect">
            <a:avLst/>
          </a:prstGeom>
        </p:spPr>
        <p:txBody>
          <a:bodyPr lIns="0" tIns="0" rIns="0" bIns="0" rtlCol="0" anchor="t">
            <a:spAutoFit/>
          </a:bodyPr>
          <a:lstStyle/>
          <a:p>
            <a:pPr algn="l">
              <a:lnSpc>
                <a:spcPts val="4196"/>
              </a:lnSpc>
            </a:pPr>
            <a:r>
              <a:rPr lang="en-US" sz="2997" b="1">
                <a:solidFill>
                  <a:srgbClr val="F12711"/>
                </a:solidFill>
                <a:latin typeface="Poppins Bold"/>
                <a:ea typeface="Poppins Bold"/>
                <a:cs typeface="Poppins Bold"/>
                <a:sym typeface="Poppins Bold"/>
              </a:rPr>
              <a:t>Fixed Costs for 1 Year:</a:t>
            </a:r>
          </a:p>
          <a:p>
            <a:pPr marL="517697" lvl="1" indent="-258848" algn="l">
              <a:lnSpc>
                <a:spcPts val="3356"/>
              </a:lnSpc>
              <a:buFont typeface="Arial"/>
              <a:buChar char="•"/>
            </a:pPr>
            <a:r>
              <a:rPr lang="en-US" sz="2397" b="1">
                <a:solidFill>
                  <a:srgbClr val="000000"/>
                </a:solidFill>
                <a:latin typeface="Poppins Bold"/>
                <a:ea typeface="Poppins Bold"/>
                <a:cs typeface="Poppins Bold"/>
                <a:sym typeface="Poppins Bold"/>
              </a:rPr>
              <a:t>App Development and Maintenance → </a:t>
            </a:r>
            <a:r>
              <a:rPr lang="en-US" sz="2397" b="1">
                <a:solidFill>
                  <a:srgbClr val="F12711"/>
                </a:solidFill>
                <a:latin typeface="Poppins Bold"/>
                <a:ea typeface="Poppins Bold"/>
                <a:cs typeface="Poppins Bold"/>
                <a:sym typeface="Poppins Bold"/>
              </a:rPr>
              <a:t>$25,000</a:t>
            </a:r>
          </a:p>
          <a:p>
            <a:pPr marL="517697" lvl="1" indent="-258848" algn="l">
              <a:lnSpc>
                <a:spcPts val="3356"/>
              </a:lnSpc>
              <a:buFont typeface="Arial"/>
              <a:buChar char="•"/>
            </a:pPr>
            <a:r>
              <a:rPr lang="en-US" sz="2397" b="1">
                <a:solidFill>
                  <a:srgbClr val="000000"/>
                </a:solidFill>
                <a:latin typeface="Poppins Bold"/>
                <a:ea typeface="Poppins Bold"/>
                <a:cs typeface="Poppins Bold"/>
                <a:sym typeface="Poppins Bold"/>
              </a:rPr>
              <a:t>Marketing and Advertising → </a:t>
            </a:r>
            <a:r>
              <a:rPr lang="en-US" sz="2397" b="1">
                <a:solidFill>
                  <a:srgbClr val="F12711"/>
                </a:solidFill>
                <a:latin typeface="Poppins Bold"/>
                <a:ea typeface="Poppins Bold"/>
                <a:cs typeface="Poppins Bold"/>
                <a:sym typeface="Poppins Bold"/>
              </a:rPr>
              <a:t>$25,000</a:t>
            </a:r>
          </a:p>
          <a:p>
            <a:pPr marL="517697" lvl="1" indent="-258848" algn="l">
              <a:lnSpc>
                <a:spcPts val="3356"/>
              </a:lnSpc>
              <a:buFont typeface="Arial"/>
              <a:buChar char="•"/>
            </a:pPr>
            <a:r>
              <a:rPr lang="en-US" sz="2397" b="1">
                <a:solidFill>
                  <a:srgbClr val="000000"/>
                </a:solidFill>
                <a:latin typeface="Poppins Bold"/>
                <a:ea typeface="Poppins Bold"/>
                <a:cs typeface="Poppins Bold"/>
                <a:sym typeface="Poppins Bold"/>
              </a:rPr>
              <a:t>Salaries (development, management, support staff) → </a:t>
            </a:r>
            <a:r>
              <a:rPr lang="en-US" sz="2397" b="1">
                <a:solidFill>
                  <a:srgbClr val="F12711"/>
                </a:solidFill>
                <a:latin typeface="Poppins Bold"/>
                <a:ea typeface="Poppins Bold"/>
                <a:cs typeface="Poppins Bold"/>
                <a:sym typeface="Poppins Bold"/>
              </a:rPr>
              <a:t>$60,000</a:t>
            </a:r>
          </a:p>
          <a:p>
            <a:pPr marL="517697" lvl="1" indent="-258848" algn="l">
              <a:lnSpc>
                <a:spcPts val="3356"/>
              </a:lnSpc>
              <a:buFont typeface="Arial"/>
              <a:buChar char="•"/>
            </a:pPr>
            <a:r>
              <a:rPr lang="en-US" sz="2397" b="1">
                <a:solidFill>
                  <a:srgbClr val="000000"/>
                </a:solidFill>
                <a:latin typeface="Poppins Bold"/>
                <a:ea typeface="Poppins Bold"/>
                <a:cs typeface="Poppins Bold"/>
                <a:sym typeface="Poppins Bold"/>
              </a:rPr>
              <a:t>Legal, Licensing, and Compliance Costs → </a:t>
            </a:r>
            <a:r>
              <a:rPr lang="en-US" sz="2397" b="1">
                <a:solidFill>
                  <a:srgbClr val="F12711"/>
                </a:solidFill>
                <a:latin typeface="Poppins Bold"/>
                <a:ea typeface="Poppins Bold"/>
                <a:cs typeface="Poppins Bold"/>
                <a:sym typeface="Poppins Bold"/>
              </a:rPr>
              <a:t>$5,000</a:t>
            </a:r>
          </a:p>
          <a:p>
            <a:pPr marL="517697" lvl="1" indent="-258848" algn="l">
              <a:lnSpc>
                <a:spcPts val="3356"/>
              </a:lnSpc>
              <a:buFont typeface="Arial"/>
              <a:buChar char="•"/>
            </a:pPr>
            <a:r>
              <a:rPr lang="en-US" sz="2397" b="1">
                <a:solidFill>
                  <a:srgbClr val="F12711"/>
                </a:solidFill>
                <a:latin typeface="Poppins Bold"/>
                <a:ea typeface="Poppins Bold"/>
                <a:cs typeface="Poppins Bold"/>
                <a:sym typeface="Poppins Bold"/>
              </a:rPr>
              <a:t>Total Fixed Costs → $115,000</a:t>
            </a:r>
          </a:p>
          <a:p>
            <a:pPr algn="l">
              <a:lnSpc>
                <a:spcPts val="3356"/>
              </a:lnSpc>
              <a:spcBef>
                <a:spcPct val="0"/>
              </a:spcBef>
            </a:pPr>
            <a:endParaRPr lang="en-US" sz="2397" b="1">
              <a:solidFill>
                <a:srgbClr val="F12711"/>
              </a:solidFill>
              <a:latin typeface="Poppins Bold"/>
              <a:ea typeface="Poppins Bold"/>
              <a:cs typeface="Poppins Bold"/>
              <a:sym typeface="Poppins Bold"/>
            </a:endParaRPr>
          </a:p>
        </p:txBody>
      </p:sp>
      <p:sp>
        <p:nvSpPr>
          <p:cNvPr id="5" name="TextBox 5"/>
          <p:cNvSpPr txBox="1"/>
          <p:nvPr/>
        </p:nvSpPr>
        <p:spPr>
          <a:xfrm>
            <a:off x="1028700" y="5234331"/>
            <a:ext cx="10988582" cy="3465510"/>
          </a:xfrm>
          <a:prstGeom prst="rect">
            <a:avLst/>
          </a:prstGeom>
        </p:spPr>
        <p:txBody>
          <a:bodyPr lIns="0" tIns="0" rIns="0" bIns="0" rtlCol="0" anchor="t">
            <a:spAutoFit/>
          </a:bodyPr>
          <a:lstStyle/>
          <a:p>
            <a:pPr algn="l">
              <a:lnSpc>
                <a:spcPts val="4196"/>
              </a:lnSpc>
            </a:pPr>
            <a:r>
              <a:rPr lang="en-US" sz="2997" b="1">
                <a:solidFill>
                  <a:srgbClr val="F12711"/>
                </a:solidFill>
                <a:latin typeface="Poppins Bold"/>
                <a:ea typeface="Poppins Bold"/>
                <a:cs typeface="Poppins Bold"/>
                <a:sym typeface="Poppins Bold"/>
              </a:rPr>
              <a:t>Variable Costs for 1 Year (for 1,000 users):</a:t>
            </a:r>
          </a:p>
          <a:p>
            <a:pPr marL="517697" lvl="1" indent="-258848" algn="l">
              <a:lnSpc>
                <a:spcPts val="3356"/>
              </a:lnSpc>
              <a:buFont typeface="Arial"/>
              <a:buChar char="•"/>
            </a:pPr>
            <a:r>
              <a:rPr lang="en-US" sz="2397" b="1">
                <a:solidFill>
                  <a:srgbClr val="000000"/>
                </a:solidFill>
                <a:latin typeface="Poppins Bold"/>
                <a:ea typeface="Poppins Bold"/>
                <a:cs typeface="Poppins Bold"/>
                <a:sym typeface="Poppins Bold"/>
              </a:rPr>
              <a:t>Server and Cloud Storage → </a:t>
            </a:r>
            <a:r>
              <a:rPr lang="en-US" sz="2397" b="1">
                <a:solidFill>
                  <a:srgbClr val="F12711"/>
                </a:solidFill>
                <a:latin typeface="Poppins Bold"/>
                <a:ea typeface="Poppins Bold"/>
                <a:cs typeface="Poppins Bold"/>
                <a:sym typeface="Poppins Bold"/>
              </a:rPr>
              <a:t>$8,000</a:t>
            </a:r>
          </a:p>
          <a:p>
            <a:pPr marL="517697" lvl="1" indent="-258848" algn="l">
              <a:lnSpc>
                <a:spcPts val="3356"/>
              </a:lnSpc>
              <a:buFont typeface="Arial"/>
              <a:buChar char="•"/>
            </a:pPr>
            <a:r>
              <a:rPr lang="en-US" sz="2397" b="1">
                <a:solidFill>
                  <a:srgbClr val="000000"/>
                </a:solidFill>
                <a:latin typeface="Poppins Bold"/>
                <a:ea typeface="Poppins Bold"/>
                <a:cs typeface="Poppins Bold"/>
                <a:sym typeface="Poppins Bold"/>
              </a:rPr>
              <a:t>User Acquisition Costs (advertisements, promotions) → </a:t>
            </a:r>
            <a:r>
              <a:rPr lang="en-US" sz="2397" b="1">
                <a:solidFill>
                  <a:srgbClr val="F12711"/>
                </a:solidFill>
                <a:latin typeface="Poppins Bold"/>
                <a:ea typeface="Poppins Bold"/>
                <a:cs typeface="Poppins Bold"/>
                <a:sym typeface="Poppins Bold"/>
              </a:rPr>
              <a:t>$15,000</a:t>
            </a:r>
          </a:p>
          <a:p>
            <a:pPr marL="517697" lvl="1" indent="-258848" algn="l">
              <a:lnSpc>
                <a:spcPts val="3356"/>
              </a:lnSpc>
              <a:buFont typeface="Arial"/>
              <a:buChar char="•"/>
            </a:pPr>
            <a:r>
              <a:rPr lang="en-US" sz="2397" b="1">
                <a:solidFill>
                  <a:srgbClr val="000000"/>
                </a:solidFill>
                <a:latin typeface="Poppins Bold"/>
                <a:ea typeface="Poppins Bold"/>
                <a:cs typeface="Poppins Bold"/>
                <a:sym typeface="Poppins Bold"/>
              </a:rPr>
              <a:t>Customer Support and Service → </a:t>
            </a:r>
            <a:r>
              <a:rPr lang="en-US" sz="2397" b="1">
                <a:solidFill>
                  <a:srgbClr val="F12711"/>
                </a:solidFill>
                <a:latin typeface="Poppins Bold"/>
                <a:ea typeface="Poppins Bold"/>
                <a:cs typeface="Poppins Bold"/>
                <a:sym typeface="Poppins Bold"/>
              </a:rPr>
              <a:t>$7,000</a:t>
            </a:r>
          </a:p>
          <a:p>
            <a:pPr marL="517697" lvl="1" indent="-258848" algn="l">
              <a:lnSpc>
                <a:spcPts val="3356"/>
              </a:lnSpc>
              <a:buFont typeface="Arial"/>
              <a:buChar char="•"/>
            </a:pPr>
            <a:r>
              <a:rPr lang="en-US" sz="2397" b="1">
                <a:solidFill>
                  <a:srgbClr val="F12711"/>
                </a:solidFill>
                <a:latin typeface="Poppins Bold"/>
                <a:ea typeface="Poppins Bold"/>
                <a:cs typeface="Poppins Bold"/>
                <a:sym typeface="Poppins Bold"/>
              </a:rPr>
              <a:t>Total Variable Costs</a:t>
            </a:r>
            <a:r>
              <a:rPr lang="en-US" sz="2397" b="1">
                <a:solidFill>
                  <a:srgbClr val="000000"/>
                </a:solidFill>
                <a:latin typeface="Poppins Bold"/>
                <a:ea typeface="Poppins Bold"/>
                <a:cs typeface="Poppins Bold"/>
                <a:sym typeface="Poppins Bold"/>
              </a:rPr>
              <a:t> → </a:t>
            </a:r>
            <a:r>
              <a:rPr lang="en-US" sz="2397" b="1">
                <a:solidFill>
                  <a:srgbClr val="F12711"/>
                </a:solidFill>
                <a:latin typeface="Poppins Bold"/>
                <a:ea typeface="Poppins Bold"/>
                <a:cs typeface="Poppins Bold"/>
                <a:sym typeface="Poppins Bold"/>
              </a:rPr>
              <a:t>$30,000</a:t>
            </a:r>
          </a:p>
          <a:p>
            <a:pPr marL="517697" lvl="1" indent="-258848" algn="l">
              <a:lnSpc>
                <a:spcPts val="3356"/>
              </a:lnSpc>
              <a:buFont typeface="Arial"/>
              <a:buChar char="•"/>
            </a:pPr>
            <a:r>
              <a:rPr lang="en-US" sz="2397" b="1">
                <a:solidFill>
                  <a:srgbClr val="F12711"/>
                </a:solidFill>
                <a:latin typeface="Poppins Bold"/>
                <a:ea typeface="Poppins Bold"/>
                <a:cs typeface="Poppins Bold"/>
                <a:sym typeface="Poppins Bold"/>
              </a:rPr>
              <a:t>Total Costs for 1 Year (for 1,000 users)</a:t>
            </a:r>
            <a:r>
              <a:rPr lang="en-US" sz="2397" b="1">
                <a:solidFill>
                  <a:srgbClr val="000000"/>
                </a:solidFill>
                <a:latin typeface="Poppins Bold"/>
                <a:ea typeface="Poppins Bold"/>
                <a:cs typeface="Poppins Bold"/>
                <a:sym typeface="Poppins Bold"/>
              </a:rPr>
              <a:t> = Total Fixed Costs + Total Variable Costs = </a:t>
            </a:r>
            <a:r>
              <a:rPr lang="en-US" sz="2397" b="1">
                <a:solidFill>
                  <a:srgbClr val="F37335"/>
                </a:solidFill>
                <a:latin typeface="Poppins Bold"/>
                <a:ea typeface="Poppins Bold"/>
                <a:cs typeface="Poppins Bold"/>
                <a:sym typeface="Poppins Bold"/>
              </a:rPr>
              <a:t>$115,000 + $30,000</a:t>
            </a:r>
            <a:r>
              <a:rPr lang="en-US" sz="2397" b="1">
                <a:solidFill>
                  <a:srgbClr val="F12711"/>
                </a:solidFill>
                <a:latin typeface="Poppins Bold"/>
                <a:ea typeface="Poppins Bold"/>
                <a:cs typeface="Poppins Bold"/>
                <a:sym typeface="Poppins Bold"/>
              </a:rPr>
              <a:t> = $145,000</a:t>
            </a:r>
          </a:p>
          <a:p>
            <a:pPr algn="l">
              <a:lnSpc>
                <a:spcPts val="3356"/>
              </a:lnSpc>
              <a:spcBef>
                <a:spcPct val="0"/>
              </a:spcBef>
            </a:pPr>
            <a:endParaRPr lang="en-US" sz="2397" b="1">
              <a:solidFill>
                <a:srgbClr val="F12711"/>
              </a:solidFill>
              <a:latin typeface="Poppins Bold"/>
              <a:ea typeface="Poppins Bold"/>
              <a:cs typeface="Poppins Bold"/>
              <a:sym typeface="Poppins Bo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82934" y="438463"/>
            <a:ext cx="3015419" cy="1180474"/>
          </a:xfrm>
          <a:custGeom>
            <a:avLst/>
            <a:gdLst/>
            <a:ahLst/>
            <a:cxnLst/>
            <a:rect l="l" t="t" r="r" b="b"/>
            <a:pathLst>
              <a:path w="3015419" h="1180474">
                <a:moveTo>
                  <a:pt x="0" y="0"/>
                </a:moveTo>
                <a:lnTo>
                  <a:pt x="3015419" y="0"/>
                </a:lnTo>
                <a:lnTo>
                  <a:pt x="3015419" y="1180474"/>
                </a:lnTo>
                <a:lnTo>
                  <a:pt x="0" y="1180474"/>
                </a:lnTo>
                <a:lnTo>
                  <a:pt x="0" y="0"/>
                </a:lnTo>
                <a:close/>
              </a:path>
            </a:pathLst>
          </a:custGeom>
          <a:blipFill>
            <a:blip r:embed="rId2"/>
            <a:stretch>
              <a:fillRect t="-77360" b="-78081"/>
            </a:stretch>
          </a:blipFill>
        </p:spPr>
      </p:sp>
      <p:sp>
        <p:nvSpPr>
          <p:cNvPr id="3" name="Freeform 3"/>
          <p:cNvSpPr/>
          <p:nvPr/>
        </p:nvSpPr>
        <p:spPr>
          <a:xfrm>
            <a:off x="4680358" y="2823398"/>
            <a:ext cx="534188" cy="453522"/>
          </a:xfrm>
          <a:custGeom>
            <a:avLst/>
            <a:gdLst/>
            <a:ahLst/>
            <a:cxnLst/>
            <a:rect l="l" t="t" r="r" b="b"/>
            <a:pathLst>
              <a:path w="534188" h="453522">
                <a:moveTo>
                  <a:pt x="0" y="0"/>
                </a:moveTo>
                <a:lnTo>
                  <a:pt x="534188" y="0"/>
                </a:lnTo>
                <a:lnTo>
                  <a:pt x="534188" y="453522"/>
                </a:lnTo>
                <a:lnTo>
                  <a:pt x="0" y="4535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028700" y="1717136"/>
            <a:ext cx="10988582" cy="8178254"/>
          </a:xfrm>
          <a:prstGeom prst="rect">
            <a:avLst/>
          </a:prstGeom>
        </p:spPr>
        <p:txBody>
          <a:bodyPr lIns="0" tIns="0" rIns="0" bIns="0" rtlCol="0" anchor="t">
            <a:spAutoFit/>
          </a:bodyPr>
          <a:lstStyle/>
          <a:p>
            <a:pPr algn="l">
              <a:lnSpc>
                <a:spcPts val="4476"/>
              </a:lnSpc>
            </a:pPr>
            <a:r>
              <a:rPr lang="en-US" sz="3197" b="1">
                <a:solidFill>
                  <a:srgbClr val="F12711"/>
                </a:solidFill>
                <a:latin typeface="Poppins Bold"/>
                <a:ea typeface="Poppins Bold"/>
                <a:cs typeface="Poppins Bold"/>
                <a:sym typeface="Poppins Bold"/>
              </a:rPr>
              <a:t>Revenue Generation</a:t>
            </a:r>
          </a:p>
          <a:p>
            <a:pPr algn="l">
              <a:lnSpc>
                <a:spcPts val="3776"/>
              </a:lnSpc>
            </a:pPr>
            <a:r>
              <a:rPr lang="en-US" sz="2697" b="1">
                <a:solidFill>
                  <a:srgbClr val="000000"/>
                </a:solidFill>
                <a:latin typeface="Poppins Bold"/>
                <a:ea typeface="Poppins Bold"/>
                <a:cs typeface="Poppins Bold"/>
                <a:sym typeface="Poppins Bold"/>
              </a:rPr>
              <a:t>Sources of Revenue:</a:t>
            </a:r>
          </a:p>
          <a:p>
            <a:pPr marL="517697" lvl="1" indent="-258848" algn="l">
              <a:lnSpc>
                <a:spcPts val="3356"/>
              </a:lnSpc>
              <a:buAutoNum type="arabicPeriod"/>
            </a:pPr>
            <a:r>
              <a:rPr lang="en-US" sz="2397" b="1">
                <a:solidFill>
                  <a:srgbClr val="000000"/>
                </a:solidFill>
                <a:latin typeface="Poppins Bold"/>
                <a:ea typeface="Poppins Bold"/>
                <a:cs typeface="Poppins Bold"/>
                <a:sym typeface="Poppins Bold"/>
              </a:rPr>
              <a:t>Subscription Plans:</a:t>
            </a:r>
          </a:p>
          <a:p>
            <a:pPr marL="1035394" lvl="2" indent="-345131" algn="l">
              <a:lnSpc>
                <a:spcPts val="3356"/>
              </a:lnSpc>
              <a:buFont typeface="Arial"/>
              <a:buChar char="⚬"/>
            </a:pPr>
            <a:r>
              <a:rPr lang="en-US" sz="2397" b="1">
                <a:solidFill>
                  <a:srgbClr val="000000"/>
                </a:solidFill>
                <a:latin typeface="Poppins Bold"/>
                <a:ea typeface="Poppins Bold"/>
                <a:cs typeface="Poppins Bold"/>
                <a:sym typeface="Poppins Bold"/>
              </a:rPr>
              <a:t>Monthly premium subscription fee for advanced features and exclusive offers.</a:t>
            </a:r>
          </a:p>
          <a:p>
            <a:pPr marL="1035394" lvl="2" indent="-345131" algn="l">
              <a:lnSpc>
                <a:spcPts val="3356"/>
              </a:lnSpc>
              <a:buFont typeface="Arial"/>
              <a:buChar char="⚬"/>
            </a:pPr>
            <a:r>
              <a:rPr lang="en-US" sz="2397" b="1">
                <a:solidFill>
                  <a:srgbClr val="000000"/>
                </a:solidFill>
                <a:latin typeface="Poppins Bold"/>
                <a:ea typeface="Poppins Bold"/>
                <a:cs typeface="Poppins Bold"/>
                <a:sym typeface="Poppins Bold"/>
              </a:rPr>
              <a:t>Price: $15/month/user.</a:t>
            </a:r>
          </a:p>
          <a:p>
            <a:pPr marL="1035394" lvl="2" indent="-345131" algn="l">
              <a:lnSpc>
                <a:spcPts val="3356"/>
              </a:lnSpc>
              <a:buFont typeface="Arial"/>
              <a:buChar char="⚬"/>
            </a:pPr>
            <a:r>
              <a:rPr lang="en-US" sz="2397" b="1">
                <a:solidFill>
                  <a:srgbClr val="000000"/>
                </a:solidFill>
                <a:latin typeface="Poppins Bold"/>
                <a:ea typeface="Poppins Bold"/>
                <a:cs typeface="Poppins Bold"/>
                <a:sym typeface="Poppins Bold"/>
              </a:rPr>
              <a:t>Revenue: $15 x 1,000 subscribers/month x 12 months = </a:t>
            </a:r>
            <a:r>
              <a:rPr lang="en-US" sz="2397" b="1">
                <a:solidFill>
                  <a:srgbClr val="00BF63"/>
                </a:solidFill>
                <a:latin typeface="Poppins Bold"/>
                <a:ea typeface="Poppins Bold"/>
                <a:cs typeface="Poppins Bold"/>
                <a:sym typeface="Poppins Bold"/>
              </a:rPr>
              <a:t>$180,000</a:t>
            </a:r>
          </a:p>
          <a:p>
            <a:pPr marL="517697" lvl="1" indent="-258848" algn="l">
              <a:lnSpc>
                <a:spcPts val="3356"/>
              </a:lnSpc>
              <a:buAutoNum type="arabicPeriod"/>
            </a:pPr>
            <a:r>
              <a:rPr lang="en-US" sz="2397" b="1">
                <a:solidFill>
                  <a:srgbClr val="000000"/>
                </a:solidFill>
                <a:latin typeface="Poppins Bold"/>
                <a:ea typeface="Poppins Bold"/>
                <a:cs typeface="Poppins Bold"/>
                <a:sym typeface="Poppins Bold"/>
              </a:rPr>
              <a:t>Partnerships with Businesses:</a:t>
            </a:r>
          </a:p>
          <a:p>
            <a:pPr marL="1035394" lvl="2" indent="-345131" algn="l">
              <a:lnSpc>
                <a:spcPts val="3356"/>
              </a:lnSpc>
              <a:buFont typeface="Arial"/>
              <a:buChar char="⚬"/>
            </a:pPr>
            <a:r>
              <a:rPr lang="en-US" sz="2397" b="1">
                <a:solidFill>
                  <a:srgbClr val="000000"/>
                </a:solidFill>
                <a:latin typeface="Poppins Bold"/>
                <a:ea typeface="Poppins Bold"/>
                <a:cs typeface="Poppins Bold"/>
                <a:sym typeface="Poppins Bold"/>
              </a:rPr>
              <a:t>Collaborations with restaurants, hotels, and attractions to promote their services.</a:t>
            </a:r>
          </a:p>
          <a:p>
            <a:pPr marL="1035394" lvl="2" indent="-345131" algn="l">
              <a:lnSpc>
                <a:spcPts val="3356"/>
              </a:lnSpc>
              <a:buFont typeface="Arial"/>
              <a:buChar char="⚬"/>
            </a:pPr>
            <a:r>
              <a:rPr lang="en-US" sz="2397" b="1">
                <a:solidFill>
                  <a:srgbClr val="000000"/>
                </a:solidFill>
                <a:latin typeface="Poppins Bold"/>
                <a:ea typeface="Poppins Bold"/>
                <a:cs typeface="Poppins Bold"/>
                <a:sym typeface="Poppins Bold"/>
              </a:rPr>
              <a:t>Price: $2,000/partner for 50 partners.</a:t>
            </a:r>
          </a:p>
          <a:p>
            <a:pPr marL="1035394" lvl="2" indent="-345131" algn="l">
              <a:lnSpc>
                <a:spcPts val="3356"/>
              </a:lnSpc>
              <a:buFont typeface="Arial"/>
              <a:buChar char="⚬"/>
            </a:pPr>
            <a:r>
              <a:rPr lang="en-US" sz="2397" b="1">
                <a:solidFill>
                  <a:srgbClr val="000000"/>
                </a:solidFill>
                <a:latin typeface="Poppins Bold"/>
                <a:ea typeface="Poppins Bold"/>
                <a:cs typeface="Poppins Bold"/>
                <a:sym typeface="Poppins Bold"/>
              </a:rPr>
              <a:t>Revenue: $2,000 x 50 = </a:t>
            </a:r>
            <a:r>
              <a:rPr lang="en-US" sz="2397" b="1">
                <a:solidFill>
                  <a:srgbClr val="00BF63"/>
                </a:solidFill>
                <a:latin typeface="Poppins Bold"/>
                <a:ea typeface="Poppins Bold"/>
                <a:cs typeface="Poppins Bold"/>
                <a:sym typeface="Poppins Bold"/>
              </a:rPr>
              <a:t>$100,000</a:t>
            </a:r>
          </a:p>
          <a:p>
            <a:pPr marL="517697" lvl="1" indent="-258848" algn="l">
              <a:lnSpc>
                <a:spcPts val="3356"/>
              </a:lnSpc>
              <a:buAutoNum type="arabicPeriod"/>
            </a:pPr>
            <a:r>
              <a:rPr lang="en-US" sz="2397" b="1">
                <a:solidFill>
                  <a:srgbClr val="000000"/>
                </a:solidFill>
                <a:latin typeface="Poppins Bold"/>
                <a:ea typeface="Poppins Bold"/>
                <a:cs typeface="Poppins Bold"/>
                <a:sym typeface="Poppins Bold"/>
              </a:rPr>
              <a:t>Affiliate Marketing:</a:t>
            </a:r>
          </a:p>
          <a:p>
            <a:pPr marL="1035394" lvl="2" indent="-345131" algn="l">
              <a:lnSpc>
                <a:spcPts val="3356"/>
              </a:lnSpc>
              <a:buFont typeface="Arial"/>
              <a:buChar char="⚬"/>
            </a:pPr>
            <a:r>
              <a:rPr lang="en-US" sz="2397" b="1">
                <a:solidFill>
                  <a:srgbClr val="000000"/>
                </a:solidFill>
                <a:latin typeface="Poppins Bold"/>
                <a:ea typeface="Poppins Bold"/>
                <a:cs typeface="Poppins Bold"/>
                <a:sym typeface="Poppins Bold"/>
              </a:rPr>
              <a:t>Commissions from bookings made through the app (hotels, flights, etc.).</a:t>
            </a:r>
          </a:p>
          <a:p>
            <a:pPr marL="1035394" lvl="2" indent="-345131" algn="l">
              <a:lnSpc>
                <a:spcPts val="3356"/>
              </a:lnSpc>
              <a:buFont typeface="Arial"/>
              <a:buChar char="⚬"/>
            </a:pPr>
            <a:r>
              <a:rPr lang="en-US" sz="2397" b="1">
                <a:solidFill>
                  <a:srgbClr val="000000"/>
                </a:solidFill>
                <a:latin typeface="Poppins Bold"/>
                <a:ea typeface="Poppins Bold"/>
                <a:cs typeface="Poppins Bold"/>
                <a:sym typeface="Poppins Bold"/>
              </a:rPr>
              <a:t>Revenue: </a:t>
            </a:r>
            <a:r>
              <a:rPr lang="en-US" sz="2397" b="1">
                <a:solidFill>
                  <a:srgbClr val="00BF63"/>
                </a:solidFill>
                <a:latin typeface="Poppins Bold"/>
                <a:ea typeface="Poppins Bold"/>
                <a:cs typeface="Poppins Bold"/>
                <a:sym typeface="Poppins Bold"/>
              </a:rPr>
              <a:t>$30,000</a:t>
            </a:r>
          </a:p>
          <a:p>
            <a:pPr algn="l">
              <a:lnSpc>
                <a:spcPts val="3356"/>
              </a:lnSpc>
            </a:pPr>
            <a:r>
              <a:rPr lang="en-US" sz="2397" b="1">
                <a:solidFill>
                  <a:srgbClr val="000000"/>
                </a:solidFill>
                <a:latin typeface="Poppins Bold"/>
                <a:ea typeface="Poppins Bold"/>
                <a:cs typeface="Poppins Bold"/>
                <a:sym typeface="Poppins Bold"/>
              </a:rPr>
              <a:t>Total Revenue = </a:t>
            </a:r>
            <a:r>
              <a:rPr lang="en-US" sz="2397" b="1">
                <a:solidFill>
                  <a:srgbClr val="004AAD"/>
                </a:solidFill>
                <a:latin typeface="Poppins Bold"/>
                <a:ea typeface="Poppins Bold"/>
                <a:cs typeface="Poppins Bold"/>
                <a:sym typeface="Poppins Bold"/>
              </a:rPr>
              <a:t>$180,000</a:t>
            </a:r>
            <a:r>
              <a:rPr lang="en-US" sz="2397" b="1">
                <a:solidFill>
                  <a:srgbClr val="000000"/>
                </a:solidFill>
                <a:latin typeface="Poppins Bold"/>
                <a:ea typeface="Poppins Bold"/>
                <a:cs typeface="Poppins Bold"/>
                <a:sym typeface="Poppins Bold"/>
              </a:rPr>
              <a:t> + </a:t>
            </a:r>
            <a:r>
              <a:rPr lang="en-US" sz="2397" b="1">
                <a:solidFill>
                  <a:srgbClr val="004AAD"/>
                </a:solidFill>
                <a:latin typeface="Poppins Bold"/>
                <a:ea typeface="Poppins Bold"/>
                <a:cs typeface="Poppins Bold"/>
                <a:sym typeface="Poppins Bold"/>
              </a:rPr>
              <a:t>$100,000</a:t>
            </a:r>
            <a:r>
              <a:rPr lang="en-US" sz="2397" b="1">
                <a:solidFill>
                  <a:srgbClr val="000000"/>
                </a:solidFill>
                <a:latin typeface="Poppins Bold"/>
                <a:ea typeface="Poppins Bold"/>
                <a:cs typeface="Poppins Bold"/>
                <a:sym typeface="Poppins Bold"/>
              </a:rPr>
              <a:t> + </a:t>
            </a:r>
            <a:r>
              <a:rPr lang="en-US" sz="2397" b="1">
                <a:solidFill>
                  <a:srgbClr val="004AAD"/>
                </a:solidFill>
                <a:latin typeface="Poppins Bold"/>
                <a:ea typeface="Poppins Bold"/>
                <a:cs typeface="Poppins Bold"/>
                <a:sym typeface="Poppins Bold"/>
              </a:rPr>
              <a:t>$30,000</a:t>
            </a:r>
            <a:r>
              <a:rPr lang="en-US" sz="2397" b="1">
                <a:solidFill>
                  <a:srgbClr val="000000"/>
                </a:solidFill>
                <a:latin typeface="Poppins Bold"/>
                <a:ea typeface="Poppins Bold"/>
                <a:cs typeface="Poppins Bold"/>
                <a:sym typeface="Poppins Bold"/>
              </a:rPr>
              <a:t> = </a:t>
            </a:r>
            <a:r>
              <a:rPr lang="en-US" sz="2397" b="1">
                <a:solidFill>
                  <a:srgbClr val="00BF63"/>
                </a:solidFill>
                <a:latin typeface="Poppins Bold"/>
                <a:ea typeface="Poppins Bold"/>
                <a:cs typeface="Poppins Bold"/>
                <a:sym typeface="Poppins Bold"/>
              </a:rPr>
              <a:t>$310,000</a:t>
            </a:r>
          </a:p>
          <a:p>
            <a:pPr algn="l">
              <a:lnSpc>
                <a:spcPts val="3356"/>
              </a:lnSpc>
            </a:pPr>
            <a:endParaRPr lang="en-US" sz="2397" b="1">
              <a:solidFill>
                <a:srgbClr val="00BF63"/>
              </a:solidFill>
              <a:latin typeface="Poppins Bold"/>
              <a:ea typeface="Poppins Bold"/>
              <a:cs typeface="Poppins Bold"/>
              <a:sym typeface="Poppins Bold"/>
            </a:endParaRPr>
          </a:p>
          <a:p>
            <a:pPr algn="l">
              <a:lnSpc>
                <a:spcPts val="3356"/>
              </a:lnSpc>
              <a:spcBef>
                <a:spcPct val="0"/>
              </a:spcBef>
            </a:pPr>
            <a:endParaRPr lang="en-US" sz="2397" b="1">
              <a:solidFill>
                <a:srgbClr val="00BF63"/>
              </a:solidFill>
              <a:latin typeface="Poppins Bold"/>
              <a:ea typeface="Poppins Bold"/>
              <a:cs typeface="Poppins Bold"/>
              <a:sym typeface="Poppins Bold"/>
            </a:endParaRPr>
          </a:p>
        </p:txBody>
      </p:sp>
      <p:sp>
        <p:nvSpPr>
          <p:cNvPr id="5" name="Freeform 5"/>
          <p:cNvSpPr/>
          <p:nvPr/>
        </p:nvSpPr>
        <p:spPr>
          <a:xfrm>
            <a:off x="6339323" y="4916739"/>
            <a:ext cx="534188" cy="453522"/>
          </a:xfrm>
          <a:custGeom>
            <a:avLst/>
            <a:gdLst/>
            <a:ahLst/>
            <a:cxnLst/>
            <a:rect l="l" t="t" r="r" b="b"/>
            <a:pathLst>
              <a:path w="534188" h="453522">
                <a:moveTo>
                  <a:pt x="0" y="0"/>
                </a:moveTo>
                <a:lnTo>
                  <a:pt x="534188" y="0"/>
                </a:lnTo>
                <a:lnTo>
                  <a:pt x="534188" y="453522"/>
                </a:lnTo>
                <a:lnTo>
                  <a:pt x="0" y="4535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4680358" y="6964116"/>
            <a:ext cx="534188" cy="453522"/>
          </a:xfrm>
          <a:custGeom>
            <a:avLst/>
            <a:gdLst/>
            <a:ahLst/>
            <a:cxnLst/>
            <a:rect l="l" t="t" r="r" b="b"/>
            <a:pathLst>
              <a:path w="534188" h="453522">
                <a:moveTo>
                  <a:pt x="0" y="0"/>
                </a:moveTo>
                <a:lnTo>
                  <a:pt x="534188" y="0"/>
                </a:lnTo>
                <a:lnTo>
                  <a:pt x="534188" y="453522"/>
                </a:lnTo>
                <a:lnTo>
                  <a:pt x="0" y="4535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82934" y="438463"/>
            <a:ext cx="3015419" cy="1180474"/>
          </a:xfrm>
          <a:custGeom>
            <a:avLst/>
            <a:gdLst/>
            <a:ahLst/>
            <a:cxnLst/>
            <a:rect l="l" t="t" r="r" b="b"/>
            <a:pathLst>
              <a:path w="3015419" h="1180474">
                <a:moveTo>
                  <a:pt x="0" y="0"/>
                </a:moveTo>
                <a:lnTo>
                  <a:pt x="3015419" y="0"/>
                </a:lnTo>
                <a:lnTo>
                  <a:pt x="3015419" y="1180474"/>
                </a:lnTo>
                <a:lnTo>
                  <a:pt x="0" y="1180474"/>
                </a:lnTo>
                <a:lnTo>
                  <a:pt x="0" y="0"/>
                </a:lnTo>
                <a:close/>
              </a:path>
            </a:pathLst>
          </a:custGeom>
          <a:blipFill>
            <a:blip r:embed="rId2"/>
            <a:stretch>
              <a:fillRect t="-77360" b="-78081"/>
            </a:stretch>
          </a:blipFill>
        </p:spPr>
      </p:sp>
      <p:sp>
        <p:nvSpPr>
          <p:cNvPr id="3" name="TextBox 3"/>
          <p:cNvSpPr txBox="1"/>
          <p:nvPr/>
        </p:nvSpPr>
        <p:spPr>
          <a:xfrm>
            <a:off x="1028700" y="1883158"/>
            <a:ext cx="10988582" cy="2630262"/>
          </a:xfrm>
          <a:prstGeom prst="rect">
            <a:avLst/>
          </a:prstGeom>
        </p:spPr>
        <p:txBody>
          <a:bodyPr lIns="0" tIns="0" rIns="0" bIns="0" rtlCol="0" anchor="t">
            <a:spAutoFit/>
          </a:bodyPr>
          <a:lstStyle/>
          <a:p>
            <a:pPr algn="l">
              <a:lnSpc>
                <a:spcPts val="4896"/>
              </a:lnSpc>
            </a:pPr>
            <a:r>
              <a:rPr lang="en-US" sz="3497" b="1">
                <a:solidFill>
                  <a:srgbClr val="000000"/>
                </a:solidFill>
                <a:latin typeface="Poppins Bold"/>
                <a:ea typeface="Poppins Bold"/>
                <a:cs typeface="Poppins Bold"/>
                <a:sym typeface="Poppins Bold"/>
              </a:rPr>
              <a:t>Profit</a:t>
            </a:r>
          </a:p>
          <a:p>
            <a:pPr marL="647234" lvl="1" indent="-323617" algn="l">
              <a:lnSpc>
                <a:spcPts val="4196"/>
              </a:lnSpc>
              <a:buFont typeface="Arial"/>
              <a:buChar char="•"/>
            </a:pPr>
            <a:r>
              <a:rPr lang="en-US" sz="2997" b="1">
                <a:solidFill>
                  <a:srgbClr val="000000"/>
                </a:solidFill>
                <a:latin typeface="Poppins Bold"/>
                <a:ea typeface="Poppins Bold"/>
                <a:cs typeface="Poppins Bold"/>
                <a:sym typeface="Poppins Bold"/>
              </a:rPr>
              <a:t>Revenue for 1 Year = </a:t>
            </a:r>
            <a:r>
              <a:rPr lang="en-US" sz="2997" b="1">
                <a:solidFill>
                  <a:srgbClr val="00BF63"/>
                </a:solidFill>
                <a:latin typeface="Poppins Bold"/>
                <a:ea typeface="Poppins Bold"/>
                <a:cs typeface="Poppins Bold"/>
                <a:sym typeface="Poppins Bold"/>
              </a:rPr>
              <a:t>$310,000</a:t>
            </a:r>
          </a:p>
          <a:p>
            <a:pPr marL="647234" lvl="1" indent="-323617" algn="l">
              <a:lnSpc>
                <a:spcPts val="4196"/>
              </a:lnSpc>
              <a:buFont typeface="Arial"/>
              <a:buChar char="•"/>
            </a:pPr>
            <a:r>
              <a:rPr lang="en-US" sz="2997" b="1">
                <a:solidFill>
                  <a:srgbClr val="000000"/>
                </a:solidFill>
                <a:latin typeface="Poppins Bold"/>
                <a:ea typeface="Poppins Bold"/>
                <a:cs typeface="Poppins Bold"/>
                <a:sym typeface="Poppins Bold"/>
              </a:rPr>
              <a:t>Profit = Revenue – Total Costs = </a:t>
            </a:r>
            <a:r>
              <a:rPr lang="en-US" sz="2997" b="1">
                <a:solidFill>
                  <a:srgbClr val="00BF63"/>
                </a:solidFill>
                <a:latin typeface="Poppins Bold"/>
                <a:ea typeface="Poppins Bold"/>
                <a:cs typeface="Poppins Bold"/>
                <a:sym typeface="Poppins Bold"/>
              </a:rPr>
              <a:t>$310,000</a:t>
            </a:r>
            <a:r>
              <a:rPr lang="en-US" sz="2997" b="1">
                <a:solidFill>
                  <a:srgbClr val="000000"/>
                </a:solidFill>
                <a:latin typeface="Poppins Bold"/>
                <a:ea typeface="Poppins Bold"/>
                <a:cs typeface="Poppins Bold"/>
                <a:sym typeface="Poppins Bold"/>
              </a:rPr>
              <a:t> – </a:t>
            </a:r>
            <a:r>
              <a:rPr lang="en-US" sz="2997" b="1">
                <a:solidFill>
                  <a:srgbClr val="F12711"/>
                </a:solidFill>
                <a:latin typeface="Poppins Bold"/>
                <a:ea typeface="Poppins Bold"/>
                <a:cs typeface="Poppins Bold"/>
                <a:sym typeface="Poppins Bold"/>
              </a:rPr>
              <a:t>$145,000</a:t>
            </a:r>
            <a:r>
              <a:rPr lang="en-US" sz="2997" b="1">
                <a:solidFill>
                  <a:srgbClr val="000000"/>
                </a:solidFill>
                <a:latin typeface="Poppins Bold"/>
                <a:ea typeface="Poppins Bold"/>
                <a:cs typeface="Poppins Bold"/>
                <a:sym typeface="Poppins Bold"/>
              </a:rPr>
              <a:t> = </a:t>
            </a:r>
            <a:r>
              <a:rPr lang="en-US" sz="2997" b="1">
                <a:solidFill>
                  <a:srgbClr val="00BF63"/>
                </a:solidFill>
                <a:latin typeface="Poppins Bold"/>
                <a:ea typeface="Poppins Bold"/>
                <a:cs typeface="Poppins Bold"/>
                <a:sym typeface="Poppins Bold"/>
              </a:rPr>
              <a:t>$165,000</a:t>
            </a:r>
          </a:p>
          <a:p>
            <a:pPr algn="l">
              <a:lnSpc>
                <a:spcPts val="3356"/>
              </a:lnSpc>
              <a:spcBef>
                <a:spcPct val="0"/>
              </a:spcBef>
            </a:pPr>
            <a:endParaRPr lang="en-US" sz="2997" b="1">
              <a:solidFill>
                <a:srgbClr val="00BF63"/>
              </a:solidFill>
              <a:latin typeface="Poppins Bold"/>
              <a:ea typeface="Poppins Bold"/>
              <a:cs typeface="Poppins Bold"/>
              <a:sym typeface="Poppins Bold"/>
            </a:endParaRPr>
          </a:p>
        </p:txBody>
      </p:sp>
      <p:sp>
        <p:nvSpPr>
          <p:cNvPr id="4" name="TextBox 4"/>
          <p:cNvSpPr txBox="1"/>
          <p:nvPr/>
        </p:nvSpPr>
        <p:spPr>
          <a:xfrm>
            <a:off x="1028700" y="4780120"/>
            <a:ext cx="10988582" cy="3716149"/>
          </a:xfrm>
          <a:prstGeom prst="rect">
            <a:avLst/>
          </a:prstGeom>
        </p:spPr>
        <p:txBody>
          <a:bodyPr lIns="0" tIns="0" rIns="0" bIns="0" rtlCol="0" anchor="t">
            <a:spAutoFit/>
          </a:bodyPr>
          <a:lstStyle/>
          <a:p>
            <a:pPr algn="l">
              <a:lnSpc>
                <a:spcPts val="4896"/>
              </a:lnSpc>
            </a:pPr>
            <a:r>
              <a:rPr lang="en-US" sz="3497" b="1">
                <a:solidFill>
                  <a:srgbClr val="000000"/>
                </a:solidFill>
                <a:latin typeface="Poppins Bold"/>
                <a:ea typeface="Poppins Bold"/>
                <a:cs typeface="Poppins Bold"/>
                <a:sym typeface="Poppins Bold"/>
              </a:rPr>
              <a:t>Break-Even Point</a:t>
            </a:r>
          </a:p>
          <a:p>
            <a:pPr marL="647234" lvl="1" indent="-323617" algn="l">
              <a:lnSpc>
                <a:spcPts val="4196"/>
              </a:lnSpc>
              <a:buFont typeface="Arial"/>
              <a:buChar char="•"/>
            </a:pPr>
            <a:r>
              <a:rPr lang="en-US" sz="2997" b="1">
                <a:solidFill>
                  <a:srgbClr val="000000"/>
                </a:solidFill>
                <a:latin typeface="Poppins Bold"/>
                <a:ea typeface="Poppins Bold"/>
                <a:cs typeface="Poppins Bold"/>
                <a:sym typeface="Poppins Bold"/>
              </a:rPr>
              <a:t>Break-Even Point Revenue = Total Costs = $145,000</a:t>
            </a:r>
          </a:p>
          <a:p>
            <a:pPr algn="l">
              <a:lnSpc>
                <a:spcPts val="4196"/>
              </a:lnSpc>
            </a:pPr>
            <a:endParaRPr lang="en-US" sz="2997" b="1">
              <a:solidFill>
                <a:srgbClr val="000000"/>
              </a:solidFill>
              <a:latin typeface="Poppins Bold"/>
              <a:ea typeface="Poppins Bold"/>
              <a:cs typeface="Poppins Bold"/>
              <a:sym typeface="Poppins Bold"/>
            </a:endParaRPr>
          </a:p>
          <a:p>
            <a:pPr algn="l">
              <a:lnSpc>
                <a:spcPts val="4476"/>
              </a:lnSpc>
            </a:pPr>
            <a:r>
              <a:rPr lang="en-US" sz="3197" b="1">
                <a:solidFill>
                  <a:srgbClr val="000000"/>
                </a:solidFill>
                <a:latin typeface="Poppins Bold"/>
                <a:ea typeface="Poppins Bold"/>
                <a:cs typeface="Poppins Bold"/>
                <a:sym typeface="Poppins Bold"/>
              </a:rPr>
              <a:t>   Break-Even Metrics:</a:t>
            </a:r>
          </a:p>
          <a:p>
            <a:pPr marL="647234" lvl="1" indent="-323617" algn="l">
              <a:lnSpc>
                <a:spcPts val="4196"/>
              </a:lnSpc>
              <a:buFont typeface="Arial"/>
              <a:buChar char="•"/>
            </a:pPr>
            <a:r>
              <a:rPr lang="en-US" sz="2997" b="1">
                <a:solidFill>
                  <a:srgbClr val="000000"/>
                </a:solidFill>
                <a:latin typeface="Poppins Bold"/>
                <a:ea typeface="Poppins Bold"/>
                <a:cs typeface="Poppins Bold"/>
                <a:sym typeface="Poppins Bold"/>
              </a:rPr>
              <a:t>Achieved with 806 premium subscribers or 73 partnerships alone.</a:t>
            </a:r>
          </a:p>
          <a:p>
            <a:pPr algn="l">
              <a:lnSpc>
                <a:spcPts val="3356"/>
              </a:lnSpc>
              <a:spcBef>
                <a:spcPct val="0"/>
              </a:spcBef>
            </a:pPr>
            <a:endParaRPr lang="en-US" sz="2997" b="1">
              <a:solidFill>
                <a:srgbClr val="000000"/>
              </a:solidFill>
              <a:latin typeface="Poppins Bold"/>
              <a:ea typeface="Poppins Bold"/>
              <a:cs typeface="Poppins Bold"/>
              <a:sym typeface="Poppins Bo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82934" y="438463"/>
            <a:ext cx="3015419" cy="1180474"/>
          </a:xfrm>
          <a:custGeom>
            <a:avLst/>
            <a:gdLst/>
            <a:ahLst/>
            <a:cxnLst/>
            <a:rect l="l" t="t" r="r" b="b"/>
            <a:pathLst>
              <a:path w="3015419" h="1180474">
                <a:moveTo>
                  <a:pt x="0" y="0"/>
                </a:moveTo>
                <a:lnTo>
                  <a:pt x="3015419" y="0"/>
                </a:lnTo>
                <a:lnTo>
                  <a:pt x="3015419" y="1180474"/>
                </a:lnTo>
                <a:lnTo>
                  <a:pt x="0" y="1180474"/>
                </a:lnTo>
                <a:lnTo>
                  <a:pt x="0" y="0"/>
                </a:lnTo>
                <a:close/>
              </a:path>
            </a:pathLst>
          </a:custGeom>
          <a:blipFill>
            <a:blip r:embed="rId2"/>
            <a:stretch>
              <a:fillRect t="-77360" b="-78081"/>
            </a:stretch>
          </a:blipFill>
        </p:spPr>
      </p:sp>
      <p:sp>
        <p:nvSpPr>
          <p:cNvPr id="3" name="TextBox 3"/>
          <p:cNvSpPr txBox="1"/>
          <p:nvPr/>
        </p:nvSpPr>
        <p:spPr>
          <a:xfrm>
            <a:off x="1028700" y="2755644"/>
            <a:ext cx="12642242" cy="5055556"/>
          </a:xfrm>
          <a:prstGeom prst="rect">
            <a:avLst/>
          </a:prstGeom>
        </p:spPr>
        <p:txBody>
          <a:bodyPr lIns="0" tIns="0" rIns="0" bIns="0" rtlCol="0" anchor="t">
            <a:spAutoFit/>
          </a:bodyPr>
          <a:lstStyle/>
          <a:p>
            <a:pPr algn="l">
              <a:lnSpc>
                <a:spcPts val="6117"/>
              </a:lnSpc>
            </a:pPr>
            <a:endParaRPr/>
          </a:p>
          <a:p>
            <a:pPr algn="l">
              <a:lnSpc>
                <a:spcPts val="4832"/>
              </a:lnSpc>
            </a:pPr>
            <a:r>
              <a:rPr lang="en-US" sz="3451" b="1">
                <a:solidFill>
                  <a:srgbClr val="000000"/>
                </a:solidFill>
                <a:latin typeface="Poppins Bold"/>
                <a:ea typeface="Poppins Bold"/>
                <a:cs typeface="Poppins Bold"/>
                <a:sym typeface="Poppins Bold"/>
              </a:rPr>
              <a:t>Our marketing strategy depends on the following:</a:t>
            </a:r>
          </a:p>
          <a:p>
            <a:pPr marL="745172" lvl="1" indent="-372586" algn="l">
              <a:lnSpc>
                <a:spcPts val="4832"/>
              </a:lnSpc>
              <a:buFont typeface="Arial"/>
              <a:buChar char="•"/>
            </a:pPr>
            <a:r>
              <a:rPr lang="en-US" sz="3451" b="1">
                <a:solidFill>
                  <a:srgbClr val="000000"/>
                </a:solidFill>
                <a:latin typeface="Poppins Bold"/>
                <a:ea typeface="Poppins Bold"/>
                <a:cs typeface="Poppins Bold"/>
                <a:sym typeface="Poppins Bold"/>
              </a:rPr>
              <a:t>Number of app downloads and active users.</a:t>
            </a:r>
          </a:p>
          <a:p>
            <a:pPr marL="745172" lvl="1" indent="-372586" algn="l">
              <a:lnSpc>
                <a:spcPts val="4832"/>
              </a:lnSpc>
              <a:buFont typeface="Arial"/>
              <a:buChar char="•"/>
            </a:pPr>
            <a:r>
              <a:rPr lang="en-US" sz="3451" b="1">
                <a:solidFill>
                  <a:srgbClr val="000000"/>
                </a:solidFill>
                <a:latin typeface="Poppins Bold"/>
                <a:ea typeface="Poppins Bold"/>
                <a:cs typeface="Poppins Bold"/>
                <a:sym typeface="Poppins Bold"/>
              </a:rPr>
              <a:t>Conversion rate from free to premium plan.</a:t>
            </a:r>
          </a:p>
          <a:p>
            <a:pPr marL="745172" lvl="1" indent="-372586" algn="l">
              <a:lnSpc>
                <a:spcPts val="4832"/>
              </a:lnSpc>
              <a:buFont typeface="Arial"/>
              <a:buChar char="•"/>
            </a:pPr>
            <a:r>
              <a:rPr lang="en-US" sz="3451" b="1">
                <a:solidFill>
                  <a:srgbClr val="000000"/>
                </a:solidFill>
                <a:latin typeface="Poppins Bold"/>
                <a:ea typeface="Poppins Bold"/>
                <a:cs typeface="Poppins Bold"/>
                <a:sym typeface="Poppins Bold"/>
              </a:rPr>
              <a:t>Engagement rate on social media.</a:t>
            </a:r>
          </a:p>
          <a:p>
            <a:pPr marL="745172" lvl="1" indent="-372586" algn="l">
              <a:lnSpc>
                <a:spcPts val="4832"/>
              </a:lnSpc>
              <a:buFont typeface="Arial"/>
              <a:buChar char="•"/>
            </a:pPr>
            <a:r>
              <a:rPr lang="en-US" sz="3451" b="1">
                <a:solidFill>
                  <a:srgbClr val="000000"/>
                </a:solidFill>
                <a:latin typeface="Poppins Bold"/>
                <a:ea typeface="Poppins Bold"/>
                <a:cs typeface="Poppins Bold"/>
                <a:sym typeface="Poppins Bold"/>
              </a:rPr>
              <a:t>Revenue growth from subscriptions and partnerships.</a:t>
            </a:r>
          </a:p>
          <a:p>
            <a:pPr algn="l">
              <a:lnSpc>
                <a:spcPts val="4509"/>
              </a:lnSpc>
              <a:spcBef>
                <a:spcPct val="0"/>
              </a:spcBef>
            </a:pPr>
            <a:endParaRPr lang="en-US" sz="3451" b="1">
              <a:solidFill>
                <a:srgbClr val="000000"/>
              </a:solidFill>
              <a:latin typeface="Poppins Bold"/>
              <a:ea typeface="Poppins Bold"/>
              <a:cs typeface="Poppins Bold"/>
              <a:sym typeface="Poppins Bold"/>
            </a:endParaRPr>
          </a:p>
        </p:txBody>
      </p:sp>
      <p:sp>
        <p:nvSpPr>
          <p:cNvPr id="4" name="TextBox 4"/>
          <p:cNvSpPr txBox="1"/>
          <p:nvPr/>
        </p:nvSpPr>
        <p:spPr>
          <a:xfrm>
            <a:off x="6198586" y="981075"/>
            <a:ext cx="6785776" cy="845022"/>
          </a:xfrm>
          <a:prstGeom prst="rect">
            <a:avLst/>
          </a:prstGeom>
        </p:spPr>
        <p:txBody>
          <a:bodyPr lIns="0" tIns="0" rIns="0" bIns="0" rtlCol="0" anchor="t">
            <a:spAutoFit/>
          </a:bodyPr>
          <a:lstStyle/>
          <a:p>
            <a:pPr algn="ctr">
              <a:lnSpc>
                <a:spcPts val="6317"/>
              </a:lnSpc>
              <a:spcBef>
                <a:spcPct val="0"/>
              </a:spcBef>
            </a:pPr>
            <a:r>
              <a:rPr lang="en-US" sz="5264" b="1">
                <a:solidFill>
                  <a:srgbClr val="D6801C"/>
                </a:solidFill>
                <a:latin typeface="Poppins Ultra-Bold"/>
                <a:ea typeface="Poppins Ultra-Bold"/>
                <a:cs typeface="Poppins Ultra-Bold"/>
                <a:sym typeface="Poppins Ultra-Bold"/>
              </a:rPr>
              <a:t>Marketing Strategy</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82934" y="438463"/>
            <a:ext cx="3015419" cy="1180474"/>
          </a:xfrm>
          <a:custGeom>
            <a:avLst/>
            <a:gdLst/>
            <a:ahLst/>
            <a:cxnLst/>
            <a:rect l="l" t="t" r="r" b="b"/>
            <a:pathLst>
              <a:path w="3015419" h="1180474">
                <a:moveTo>
                  <a:pt x="0" y="0"/>
                </a:moveTo>
                <a:lnTo>
                  <a:pt x="3015419" y="0"/>
                </a:lnTo>
                <a:lnTo>
                  <a:pt x="3015419" y="1180474"/>
                </a:lnTo>
                <a:lnTo>
                  <a:pt x="0" y="1180474"/>
                </a:lnTo>
                <a:lnTo>
                  <a:pt x="0" y="0"/>
                </a:lnTo>
                <a:close/>
              </a:path>
            </a:pathLst>
          </a:custGeom>
          <a:blipFill>
            <a:blip r:embed="rId2"/>
            <a:stretch>
              <a:fillRect t="-77360" b="-78081"/>
            </a:stretch>
          </a:blipFill>
        </p:spPr>
      </p:sp>
      <p:grpSp>
        <p:nvGrpSpPr>
          <p:cNvPr id="3" name="Group 3"/>
          <p:cNvGrpSpPr/>
          <p:nvPr/>
        </p:nvGrpSpPr>
        <p:grpSpPr>
          <a:xfrm>
            <a:off x="1028700" y="4198701"/>
            <a:ext cx="15039639" cy="4495803"/>
            <a:chOff x="0" y="0"/>
            <a:chExt cx="20052852" cy="5994404"/>
          </a:xfrm>
        </p:grpSpPr>
        <p:sp>
          <p:nvSpPr>
            <p:cNvPr id="4" name="Freeform 4"/>
            <p:cNvSpPr/>
            <p:nvPr/>
          </p:nvSpPr>
          <p:spPr>
            <a:xfrm>
              <a:off x="1818925" y="0"/>
              <a:ext cx="18233927" cy="5994404"/>
            </a:xfrm>
            <a:custGeom>
              <a:avLst/>
              <a:gdLst/>
              <a:ahLst/>
              <a:cxnLst/>
              <a:rect l="l" t="t" r="r" b="b"/>
              <a:pathLst>
                <a:path w="18233927" h="5994404">
                  <a:moveTo>
                    <a:pt x="0" y="0"/>
                  </a:moveTo>
                  <a:lnTo>
                    <a:pt x="18233927" y="0"/>
                  </a:lnTo>
                  <a:lnTo>
                    <a:pt x="18233927" y="5994404"/>
                  </a:lnTo>
                  <a:lnTo>
                    <a:pt x="0" y="5994404"/>
                  </a:lnTo>
                  <a:lnTo>
                    <a:pt x="0" y="0"/>
                  </a:lnTo>
                  <a:close/>
                </a:path>
              </a:pathLst>
            </a:custGeom>
            <a:blipFill>
              <a:blip r:embed="rId3"/>
              <a:stretch>
                <a:fillRect/>
              </a:stretch>
            </a:blipFill>
          </p:spPr>
        </p:sp>
        <p:sp>
          <p:nvSpPr>
            <p:cNvPr id="5" name="Freeform 5"/>
            <p:cNvSpPr/>
            <p:nvPr/>
          </p:nvSpPr>
          <p:spPr>
            <a:xfrm>
              <a:off x="0" y="391906"/>
              <a:ext cx="8395990" cy="4197995"/>
            </a:xfrm>
            <a:custGeom>
              <a:avLst/>
              <a:gdLst/>
              <a:ahLst/>
              <a:cxnLst/>
              <a:rect l="l" t="t" r="r" b="b"/>
              <a:pathLst>
                <a:path w="8395990" h="4197995">
                  <a:moveTo>
                    <a:pt x="0" y="0"/>
                  </a:moveTo>
                  <a:lnTo>
                    <a:pt x="8395990" y="0"/>
                  </a:lnTo>
                  <a:lnTo>
                    <a:pt x="8395990" y="4197994"/>
                  </a:lnTo>
                  <a:lnTo>
                    <a:pt x="0" y="4197994"/>
                  </a:lnTo>
                  <a:lnTo>
                    <a:pt x="0" y="0"/>
                  </a:lnTo>
                  <a:close/>
                </a:path>
              </a:pathLst>
            </a:custGeom>
            <a:blipFill>
              <a:blip r:embed="rId4"/>
              <a:stretch>
                <a:fillRect/>
              </a:stretch>
            </a:blipFill>
          </p:spPr>
        </p:sp>
      </p:grpSp>
      <p:sp>
        <p:nvSpPr>
          <p:cNvPr id="6" name="TextBox 6"/>
          <p:cNvSpPr txBox="1"/>
          <p:nvPr/>
        </p:nvSpPr>
        <p:spPr>
          <a:xfrm>
            <a:off x="1788598" y="1822197"/>
            <a:ext cx="14710804" cy="1628775"/>
          </a:xfrm>
          <a:prstGeom prst="rect">
            <a:avLst/>
          </a:prstGeom>
        </p:spPr>
        <p:txBody>
          <a:bodyPr lIns="0" tIns="0" rIns="0" bIns="0" rtlCol="0" anchor="t">
            <a:spAutoFit/>
          </a:bodyPr>
          <a:lstStyle/>
          <a:p>
            <a:pPr algn="ctr">
              <a:lnSpc>
                <a:spcPts val="12123"/>
              </a:lnSpc>
            </a:pPr>
            <a:r>
              <a:rPr lang="en-US" sz="10103" b="1">
                <a:solidFill>
                  <a:srgbClr val="D6801C"/>
                </a:solidFill>
                <a:latin typeface="Poppins Ultra-Bold"/>
                <a:ea typeface="Poppins Ultra-Bold"/>
                <a:cs typeface="Poppins Ultra-Bold"/>
                <a:sym typeface="Poppins Ultra-Bold"/>
              </a:rPr>
              <a:t>Competitors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82934" y="438463"/>
            <a:ext cx="3015419" cy="1180474"/>
          </a:xfrm>
          <a:custGeom>
            <a:avLst/>
            <a:gdLst/>
            <a:ahLst/>
            <a:cxnLst/>
            <a:rect l="l" t="t" r="r" b="b"/>
            <a:pathLst>
              <a:path w="3015419" h="1180474">
                <a:moveTo>
                  <a:pt x="0" y="0"/>
                </a:moveTo>
                <a:lnTo>
                  <a:pt x="3015419" y="0"/>
                </a:lnTo>
                <a:lnTo>
                  <a:pt x="3015419" y="1180474"/>
                </a:lnTo>
                <a:lnTo>
                  <a:pt x="0" y="1180474"/>
                </a:lnTo>
                <a:lnTo>
                  <a:pt x="0" y="0"/>
                </a:lnTo>
                <a:close/>
              </a:path>
            </a:pathLst>
          </a:custGeom>
          <a:blipFill>
            <a:blip r:embed="rId2"/>
            <a:stretch>
              <a:fillRect t="-77360" b="-78081"/>
            </a:stretch>
          </a:blipFill>
        </p:spPr>
      </p:sp>
      <p:sp>
        <p:nvSpPr>
          <p:cNvPr id="3" name="Freeform 3"/>
          <p:cNvSpPr/>
          <p:nvPr/>
        </p:nvSpPr>
        <p:spPr>
          <a:xfrm>
            <a:off x="4961680" y="226514"/>
            <a:ext cx="11143312" cy="9833973"/>
          </a:xfrm>
          <a:custGeom>
            <a:avLst/>
            <a:gdLst/>
            <a:ahLst/>
            <a:cxnLst/>
            <a:rect l="l" t="t" r="r" b="b"/>
            <a:pathLst>
              <a:path w="11143312" h="9833973">
                <a:moveTo>
                  <a:pt x="0" y="0"/>
                </a:moveTo>
                <a:lnTo>
                  <a:pt x="11143312" y="0"/>
                </a:lnTo>
                <a:lnTo>
                  <a:pt x="11143312" y="9833972"/>
                </a:lnTo>
                <a:lnTo>
                  <a:pt x="0" y="9833972"/>
                </a:lnTo>
                <a:lnTo>
                  <a:pt x="0" y="0"/>
                </a:lnTo>
                <a:close/>
              </a:path>
            </a:pathLst>
          </a:custGeom>
          <a:blipFill>
            <a:blip r:embed="rId3"/>
            <a:stretch>
              <a:fillRect/>
            </a:stretch>
          </a:blipFill>
        </p:spPr>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903215" y="3915799"/>
            <a:ext cx="4481570" cy="1809750"/>
          </a:xfrm>
          <a:prstGeom prst="rect">
            <a:avLst/>
          </a:prstGeom>
        </p:spPr>
        <p:txBody>
          <a:bodyPr lIns="0" tIns="0" rIns="0" bIns="0" rtlCol="0" anchor="t">
            <a:spAutoFit/>
          </a:bodyPr>
          <a:lstStyle/>
          <a:p>
            <a:pPr algn="ctr">
              <a:lnSpc>
                <a:spcPts val="6944"/>
              </a:lnSpc>
            </a:pPr>
            <a:r>
              <a:rPr lang="en-US" sz="5787" b="1">
                <a:solidFill>
                  <a:srgbClr val="D6801C"/>
                </a:solidFill>
                <a:latin typeface="Poppins Bold"/>
                <a:ea typeface="Poppins Bold"/>
                <a:cs typeface="Poppins Bold"/>
                <a:sym typeface="Poppins Bold"/>
              </a:rPr>
              <a:t>Literature Review</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96822" y="464382"/>
            <a:ext cx="14767614" cy="976236"/>
          </a:xfrm>
          <a:prstGeom prst="rect">
            <a:avLst/>
          </a:prstGeom>
        </p:spPr>
        <p:txBody>
          <a:bodyPr lIns="0" tIns="0" rIns="0" bIns="0" rtlCol="0" anchor="t">
            <a:spAutoFit/>
          </a:bodyPr>
          <a:lstStyle/>
          <a:p>
            <a:pPr algn="just">
              <a:lnSpc>
                <a:spcPts val="7614"/>
              </a:lnSpc>
              <a:spcBef>
                <a:spcPct val="0"/>
              </a:spcBef>
            </a:pPr>
            <a:r>
              <a:rPr lang="en-US" sz="5439" b="1">
                <a:solidFill>
                  <a:srgbClr val="D6801C"/>
                </a:solidFill>
                <a:latin typeface="Poppins Ultra-Bold"/>
                <a:ea typeface="Poppins Ultra-Bold"/>
                <a:cs typeface="Poppins Ultra-Bold"/>
                <a:sym typeface="Poppins Ultra-Bold"/>
              </a:rPr>
              <a:t>OVERALL SCOPE &amp; PROBLEM STATEMENT</a:t>
            </a:r>
          </a:p>
        </p:txBody>
      </p:sp>
      <p:sp>
        <p:nvSpPr>
          <p:cNvPr id="3" name="TextBox 3"/>
          <p:cNvSpPr txBox="1"/>
          <p:nvPr/>
        </p:nvSpPr>
        <p:spPr>
          <a:xfrm>
            <a:off x="688615" y="3123655"/>
            <a:ext cx="11975926" cy="6989375"/>
          </a:xfrm>
          <a:prstGeom prst="rect">
            <a:avLst/>
          </a:prstGeom>
        </p:spPr>
        <p:txBody>
          <a:bodyPr lIns="0" tIns="0" rIns="0" bIns="0" rtlCol="0" anchor="t">
            <a:spAutoFit/>
          </a:bodyPr>
          <a:lstStyle/>
          <a:p>
            <a:pPr marL="734655" lvl="1" indent="-367328" algn="l">
              <a:lnSpc>
                <a:spcPts val="4763"/>
              </a:lnSpc>
              <a:spcBef>
                <a:spcPct val="0"/>
              </a:spcBef>
              <a:buFont typeface="Arial"/>
              <a:buChar char="•"/>
            </a:pPr>
            <a:r>
              <a:rPr lang="en-US" sz="3402" b="1">
                <a:solidFill>
                  <a:srgbClr val="000000"/>
                </a:solidFill>
                <a:latin typeface="Poppins Medium"/>
                <a:ea typeface="Poppins Medium"/>
                <a:cs typeface="Poppins Medium"/>
                <a:sym typeface="Poppins Medium"/>
              </a:rPr>
              <a:t>Address personalization gaps in travel planning.</a:t>
            </a:r>
          </a:p>
          <a:p>
            <a:pPr algn="l">
              <a:lnSpc>
                <a:spcPts val="4763"/>
              </a:lnSpc>
              <a:spcBef>
                <a:spcPct val="0"/>
              </a:spcBef>
            </a:pPr>
            <a:endParaRPr lang="en-US" sz="3402" b="1">
              <a:solidFill>
                <a:srgbClr val="000000"/>
              </a:solidFill>
              <a:latin typeface="Poppins Medium"/>
              <a:ea typeface="Poppins Medium"/>
              <a:cs typeface="Poppins Medium"/>
              <a:sym typeface="Poppins Medium"/>
            </a:endParaRPr>
          </a:p>
          <a:p>
            <a:pPr marL="734655" lvl="1" indent="-367328" algn="l">
              <a:lnSpc>
                <a:spcPts val="4763"/>
              </a:lnSpc>
              <a:spcBef>
                <a:spcPct val="0"/>
              </a:spcBef>
              <a:buFont typeface="Arial"/>
              <a:buChar char="•"/>
            </a:pPr>
            <a:r>
              <a:rPr lang="en-US" sz="3402" b="1">
                <a:solidFill>
                  <a:srgbClr val="000000"/>
                </a:solidFill>
                <a:latin typeface="Poppins Medium"/>
                <a:ea typeface="Poppins Medium"/>
                <a:cs typeface="Poppins Medium"/>
                <a:sym typeface="Poppins Medium"/>
              </a:rPr>
              <a:t>Combine AI and social networking for seamless trips.</a:t>
            </a:r>
          </a:p>
          <a:p>
            <a:pPr algn="l">
              <a:lnSpc>
                <a:spcPts val="4763"/>
              </a:lnSpc>
              <a:spcBef>
                <a:spcPct val="0"/>
              </a:spcBef>
            </a:pPr>
            <a:endParaRPr lang="en-US" sz="3402" b="1">
              <a:solidFill>
                <a:srgbClr val="000000"/>
              </a:solidFill>
              <a:latin typeface="Poppins Medium"/>
              <a:ea typeface="Poppins Medium"/>
              <a:cs typeface="Poppins Medium"/>
              <a:sym typeface="Poppins Medium"/>
            </a:endParaRPr>
          </a:p>
          <a:p>
            <a:pPr marL="734655" lvl="1" indent="-367328" algn="l">
              <a:lnSpc>
                <a:spcPts val="4763"/>
              </a:lnSpc>
              <a:buFont typeface="Arial"/>
              <a:buChar char="•"/>
            </a:pPr>
            <a:r>
              <a:rPr lang="en-US" sz="3402" b="1">
                <a:solidFill>
                  <a:srgbClr val="000000"/>
                </a:solidFill>
                <a:latin typeface="Poppins Medium"/>
                <a:ea typeface="Poppins Medium"/>
                <a:cs typeface="Poppins Medium"/>
                <a:sym typeface="Poppins Medium"/>
              </a:rPr>
              <a:t>Enhance solo travel with real-time connections.</a:t>
            </a:r>
          </a:p>
          <a:p>
            <a:pPr algn="l">
              <a:lnSpc>
                <a:spcPts val="4763"/>
              </a:lnSpc>
            </a:pPr>
            <a:endParaRPr lang="en-US" sz="3402" b="1">
              <a:solidFill>
                <a:srgbClr val="000000"/>
              </a:solidFill>
              <a:latin typeface="Poppins Medium"/>
              <a:ea typeface="Poppins Medium"/>
              <a:cs typeface="Poppins Medium"/>
              <a:sym typeface="Poppins Medium"/>
            </a:endParaRPr>
          </a:p>
          <a:p>
            <a:pPr marL="734655" lvl="1" indent="-367328" algn="l">
              <a:lnSpc>
                <a:spcPts val="4763"/>
              </a:lnSpc>
              <a:buFont typeface="Arial"/>
              <a:buChar char="•"/>
            </a:pPr>
            <a:r>
              <a:rPr lang="en-US" sz="3402" b="1">
                <a:solidFill>
                  <a:srgbClr val="000000"/>
                </a:solidFill>
                <a:latin typeface="Poppins Medium"/>
                <a:ea typeface="Poppins Medium"/>
                <a:cs typeface="Poppins Medium"/>
                <a:sym typeface="Poppins Medium"/>
              </a:rPr>
              <a:t>Leverage market growth and emerging technologies.</a:t>
            </a:r>
          </a:p>
          <a:p>
            <a:pPr algn="l">
              <a:lnSpc>
                <a:spcPts val="4763"/>
              </a:lnSpc>
            </a:pPr>
            <a:endParaRPr lang="en-US" sz="3402" b="1">
              <a:solidFill>
                <a:srgbClr val="000000"/>
              </a:solidFill>
              <a:latin typeface="Poppins Medium"/>
              <a:ea typeface="Poppins Medium"/>
              <a:cs typeface="Poppins Medium"/>
              <a:sym typeface="Poppins Medium"/>
            </a:endParaRPr>
          </a:p>
          <a:p>
            <a:pPr marL="734655" lvl="1" indent="-367328" algn="l">
              <a:lnSpc>
                <a:spcPts val="4763"/>
              </a:lnSpc>
              <a:buFont typeface="Arial"/>
              <a:buChar char="•"/>
            </a:pPr>
            <a:r>
              <a:rPr lang="en-US" sz="3402" b="1">
                <a:solidFill>
                  <a:srgbClr val="000000"/>
                </a:solidFill>
                <a:latin typeface="Poppins Medium"/>
                <a:ea typeface="Poppins Medium"/>
                <a:cs typeface="Poppins Medium"/>
                <a:sym typeface="Poppins Medium"/>
              </a:rPr>
              <a:t>Innovate with clustering for tailored experiences.</a:t>
            </a:r>
          </a:p>
          <a:p>
            <a:pPr algn="l">
              <a:lnSpc>
                <a:spcPts val="2803"/>
              </a:lnSpc>
              <a:spcBef>
                <a:spcPct val="0"/>
              </a:spcBef>
            </a:pPr>
            <a:endParaRPr lang="en-US" sz="3402" b="1">
              <a:solidFill>
                <a:srgbClr val="000000"/>
              </a:solidFill>
              <a:latin typeface="Poppins Medium"/>
              <a:ea typeface="Poppins Medium"/>
              <a:cs typeface="Poppins Medium"/>
              <a:sym typeface="Poppins Medium"/>
            </a:endParaRPr>
          </a:p>
        </p:txBody>
      </p:sp>
      <p:grpSp>
        <p:nvGrpSpPr>
          <p:cNvPr id="4" name="Group 4"/>
          <p:cNvGrpSpPr/>
          <p:nvPr/>
        </p:nvGrpSpPr>
        <p:grpSpPr>
          <a:xfrm>
            <a:off x="1205590" y="2164789"/>
            <a:ext cx="8976636" cy="755095"/>
            <a:chOff x="0" y="0"/>
            <a:chExt cx="3049338" cy="256504"/>
          </a:xfrm>
        </p:grpSpPr>
        <p:sp>
          <p:nvSpPr>
            <p:cNvPr id="5" name="Freeform 5"/>
            <p:cNvSpPr/>
            <p:nvPr/>
          </p:nvSpPr>
          <p:spPr>
            <a:xfrm>
              <a:off x="0" y="0"/>
              <a:ext cx="3049338" cy="256504"/>
            </a:xfrm>
            <a:custGeom>
              <a:avLst/>
              <a:gdLst/>
              <a:ahLst/>
              <a:cxnLst/>
              <a:rect l="l" t="t" r="r" b="b"/>
              <a:pathLst>
                <a:path w="3049338" h="256504">
                  <a:moveTo>
                    <a:pt x="0" y="0"/>
                  </a:moveTo>
                  <a:lnTo>
                    <a:pt x="3049338" y="0"/>
                  </a:lnTo>
                  <a:lnTo>
                    <a:pt x="3049338" y="256504"/>
                  </a:lnTo>
                  <a:lnTo>
                    <a:pt x="0" y="256504"/>
                  </a:lnTo>
                  <a:close/>
                </a:path>
              </a:pathLst>
            </a:custGeom>
            <a:solidFill>
              <a:srgbClr val="D6801C"/>
            </a:solidFill>
          </p:spPr>
        </p:sp>
        <p:sp>
          <p:nvSpPr>
            <p:cNvPr id="6" name="TextBox 6"/>
            <p:cNvSpPr txBox="1"/>
            <p:nvPr/>
          </p:nvSpPr>
          <p:spPr>
            <a:xfrm>
              <a:off x="0" y="-57150"/>
              <a:ext cx="3049338" cy="313654"/>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474193" y="1810940"/>
            <a:ext cx="1462794" cy="1462794"/>
            <a:chOff x="0" y="0"/>
            <a:chExt cx="812800" cy="812800"/>
          </a:xfrm>
        </p:grpSpPr>
        <p:sp>
          <p:nvSpPr>
            <p:cNvPr id="8" name="Freeform 8"/>
            <p:cNvSpPr/>
            <p:nvPr/>
          </p:nvSpPr>
          <p:spPr>
            <a:xfrm>
              <a:off x="21782" y="21782"/>
              <a:ext cx="769236" cy="769236"/>
            </a:xfrm>
            <a:custGeom>
              <a:avLst/>
              <a:gdLst/>
              <a:ahLst/>
              <a:cxnLst/>
              <a:rect l="l" t="t" r="r" b="b"/>
              <a:pathLst>
                <a:path w="769236" h="769236">
                  <a:moveTo>
                    <a:pt x="433269" y="26869"/>
                  </a:moveTo>
                  <a:lnTo>
                    <a:pt x="742367" y="335967"/>
                  </a:lnTo>
                  <a:cubicBezTo>
                    <a:pt x="769236" y="362836"/>
                    <a:pt x="769236" y="406400"/>
                    <a:pt x="742367" y="433269"/>
                  </a:cubicBezTo>
                  <a:lnTo>
                    <a:pt x="433269" y="742367"/>
                  </a:lnTo>
                  <a:cubicBezTo>
                    <a:pt x="406400" y="769236"/>
                    <a:pt x="362836" y="769236"/>
                    <a:pt x="335967" y="742367"/>
                  </a:cubicBezTo>
                  <a:lnTo>
                    <a:pt x="26869" y="433269"/>
                  </a:lnTo>
                  <a:cubicBezTo>
                    <a:pt x="0" y="406400"/>
                    <a:pt x="0" y="362836"/>
                    <a:pt x="26869" y="335967"/>
                  </a:cubicBezTo>
                  <a:lnTo>
                    <a:pt x="335967" y="26869"/>
                  </a:lnTo>
                  <a:cubicBezTo>
                    <a:pt x="362836" y="0"/>
                    <a:pt x="406400" y="0"/>
                    <a:pt x="433269" y="26869"/>
                  </a:cubicBezTo>
                  <a:close/>
                </a:path>
              </a:pathLst>
            </a:custGeom>
            <a:solidFill>
              <a:srgbClr val="F5AF19"/>
            </a:solidFill>
          </p:spPr>
        </p:sp>
        <p:sp>
          <p:nvSpPr>
            <p:cNvPr id="9" name="TextBox 9"/>
            <p:cNvSpPr txBox="1"/>
            <p:nvPr/>
          </p:nvSpPr>
          <p:spPr>
            <a:xfrm>
              <a:off x="139700" y="82550"/>
              <a:ext cx="533400" cy="590550"/>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a:off x="917215" y="2192523"/>
            <a:ext cx="519600" cy="661528"/>
          </a:xfrm>
          <a:custGeom>
            <a:avLst/>
            <a:gdLst/>
            <a:ahLst/>
            <a:cxnLst/>
            <a:rect l="l" t="t" r="r" b="b"/>
            <a:pathLst>
              <a:path w="519600" h="661528">
                <a:moveTo>
                  <a:pt x="0" y="0"/>
                </a:moveTo>
                <a:lnTo>
                  <a:pt x="519600" y="0"/>
                </a:lnTo>
                <a:lnTo>
                  <a:pt x="519600" y="661528"/>
                </a:lnTo>
                <a:lnTo>
                  <a:pt x="0" y="661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TextBox 11"/>
          <p:cNvSpPr txBox="1"/>
          <p:nvPr/>
        </p:nvSpPr>
        <p:spPr>
          <a:xfrm>
            <a:off x="2064298" y="2166128"/>
            <a:ext cx="6934014" cy="647778"/>
          </a:xfrm>
          <a:prstGeom prst="rect">
            <a:avLst/>
          </a:prstGeom>
        </p:spPr>
        <p:txBody>
          <a:bodyPr lIns="0" tIns="0" rIns="0" bIns="0" rtlCol="0" anchor="t">
            <a:spAutoFit/>
          </a:bodyPr>
          <a:lstStyle/>
          <a:p>
            <a:pPr algn="just">
              <a:lnSpc>
                <a:spcPts val="5047"/>
              </a:lnSpc>
              <a:spcBef>
                <a:spcPct val="0"/>
              </a:spcBef>
            </a:pPr>
            <a:r>
              <a:rPr lang="en-US" sz="3605" b="1">
                <a:solidFill>
                  <a:srgbClr val="FFFFFF"/>
                </a:solidFill>
                <a:latin typeface="Poppins Medium"/>
                <a:ea typeface="Poppins Medium"/>
                <a:cs typeface="Poppins Medium"/>
                <a:sym typeface="Poppins Medium"/>
              </a:rPr>
              <a:t>Motivation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334864" y="403106"/>
          <a:ext cx="17618273" cy="9030147"/>
        </p:xfrm>
        <a:graphic>
          <a:graphicData uri="http://schemas.openxmlformats.org/drawingml/2006/table">
            <a:tbl>
              <a:tblPr/>
              <a:tblGrid>
                <a:gridCol w="2936379">
                  <a:extLst>
                    <a:ext uri="{9D8B030D-6E8A-4147-A177-3AD203B41FA5}">
                      <a16:colId xmlns:a16="http://schemas.microsoft.com/office/drawing/2014/main" val="20000"/>
                    </a:ext>
                  </a:extLst>
                </a:gridCol>
                <a:gridCol w="2936379">
                  <a:extLst>
                    <a:ext uri="{9D8B030D-6E8A-4147-A177-3AD203B41FA5}">
                      <a16:colId xmlns:a16="http://schemas.microsoft.com/office/drawing/2014/main" val="20001"/>
                    </a:ext>
                  </a:extLst>
                </a:gridCol>
                <a:gridCol w="2936379">
                  <a:extLst>
                    <a:ext uri="{9D8B030D-6E8A-4147-A177-3AD203B41FA5}">
                      <a16:colId xmlns:a16="http://schemas.microsoft.com/office/drawing/2014/main" val="20002"/>
                    </a:ext>
                  </a:extLst>
                </a:gridCol>
                <a:gridCol w="2936379">
                  <a:extLst>
                    <a:ext uri="{9D8B030D-6E8A-4147-A177-3AD203B41FA5}">
                      <a16:colId xmlns:a16="http://schemas.microsoft.com/office/drawing/2014/main" val="20003"/>
                    </a:ext>
                  </a:extLst>
                </a:gridCol>
                <a:gridCol w="2936379">
                  <a:extLst>
                    <a:ext uri="{9D8B030D-6E8A-4147-A177-3AD203B41FA5}">
                      <a16:colId xmlns:a16="http://schemas.microsoft.com/office/drawing/2014/main" val="20004"/>
                    </a:ext>
                  </a:extLst>
                </a:gridCol>
                <a:gridCol w="2936379">
                  <a:extLst>
                    <a:ext uri="{9D8B030D-6E8A-4147-A177-3AD203B41FA5}">
                      <a16:colId xmlns:a16="http://schemas.microsoft.com/office/drawing/2014/main" val="20005"/>
                    </a:ext>
                  </a:extLst>
                </a:gridCol>
              </a:tblGrid>
              <a:tr h="792246">
                <a:tc>
                  <a:txBody>
                    <a:bodyPr/>
                    <a:lstStyle/>
                    <a:p>
                      <a:pPr algn="l">
                        <a:lnSpc>
                          <a:spcPts val="2100"/>
                        </a:lnSpc>
                        <a:defRPr/>
                      </a:pPr>
                      <a:r>
                        <a:rPr lang="en-US" sz="1500" b="1">
                          <a:solidFill>
                            <a:srgbClr val="000000"/>
                          </a:solidFill>
                          <a:latin typeface="Times New Roman Bold"/>
                          <a:ea typeface="Times New Roman Bold"/>
                          <a:cs typeface="Times New Roman Bold"/>
                          <a:sym typeface="Times New Roman Bold"/>
                        </a:rPr>
                        <a:t>Title, Author, and Publication Year.</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b="1">
                          <a:solidFill>
                            <a:srgbClr val="000000"/>
                          </a:solidFill>
                          <a:latin typeface="Times New Roman Bold"/>
                          <a:ea typeface="Times New Roman Bold"/>
                          <a:cs typeface="Times New Roman Bold"/>
                          <a:sym typeface="Times New Roman Bold"/>
                        </a:rPr>
                        <a:t>Objective</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b="1">
                          <a:solidFill>
                            <a:srgbClr val="000000"/>
                          </a:solidFill>
                          <a:latin typeface="Times New Roman Bold"/>
                          <a:ea typeface="Times New Roman Bold"/>
                          <a:cs typeface="Times New Roman Bold"/>
                          <a:sym typeface="Times New Roman Bold"/>
                        </a:rPr>
                        <a:t>Method</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b="1">
                          <a:solidFill>
                            <a:srgbClr val="000000"/>
                          </a:solidFill>
                          <a:latin typeface="Times New Roman Bold"/>
                          <a:ea typeface="Times New Roman Bold"/>
                          <a:cs typeface="Times New Roman Bold"/>
                          <a:sym typeface="Times New Roman Bold"/>
                        </a:rPr>
                        <a:t>Result</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b="1">
                          <a:solidFill>
                            <a:srgbClr val="000000"/>
                          </a:solidFill>
                          <a:latin typeface="Times New Roman Bold"/>
                          <a:ea typeface="Times New Roman Bold"/>
                          <a:cs typeface="Times New Roman Bold"/>
                          <a:sym typeface="Times New Roman Bold"/>
                        </a:rPr>
                        <a:t>Dataset</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b="1">
                          <a:solidFill>
                            <a:srgbClr val="000000"/>
                          </a:solidFill>
                          <a:latin typeface="Times New Roman Bold"/>
                          <a:ea typeface="Times New Roman Bold"/>
                          <a:cs typeface="Times New Roman Bold"/>
                          <a:sym typeface="Times New Roman Bold"/>
                        </a:rPr>
                        <a:t>Limitations </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237901">
                <a:tc>
                  <a:txBody>
                    <a:bodyPr/>
                    <a:lstStyle/>
                    <a:p>
                      <a:pPr algn="l">
                        <a:lnSpc>
                          <a:spcPts val="2519"/>
                        </a:lnSpc>
                        <a:defRPr/>
                      </a:pPr>
                      <a:r>
                        <a:rPr lang="en-US" sz="1799" b="1">
                          <a:solidFill>
                            <a:srgbClr val="000000"/>
                          </a:solidFill>
                          <a:latin typeface="Times New Roman Bold"/>
                          <a:ea typeface="Times New Roman Bold"/>
                          <a:cs typeface="Times New Roman Bold"/>
                          <a:sym typeface="Times New Roman Bold"/>
                        </a:rPr>
                        <a:t>Travel Itinerary Planner Using AI [1]</a:t>
                      </a:r>
                      <a:endParaRPr lang="en-US" sz="1100"/>
                    </a:p>
                    <a:p>
                      <a:pPr algn="l">
                        <a:lnSpc>
                          <a:spcPts val="2519"/>
                        </a:lnSpc>
                      </a:pPr>
                      <a:endParaRPr lang="en-US" sz="1100"/>
                    </a:p>
                    <a:p>
                      <a:pPr algn="l">
                        <a:lnSpc>
                          <a:spcPts val="2519"/>
                        </a:lnSpc>
                      </a:pPr>
                      <a:r>
                        <a:rPr lang="en-US" sz="1799" b="1">
                          <a:solidFill>
                            <a:srgbClr val="000000"/>
                          </a:solidFill>
                          <a:latin typeface="Times New Roman Bold"/>
                          <a:ea typeface="Times New Roman Bold"/>
                          <a:cs typeface="Times New Roman Bold"/>
                          <a:sym typeface="Times New Roman Bold"/>
                        </a:rPr>
                        <a:t>Authors: </a:t>
                      </a:r>
                      <a:r>
                        <a:rPr lang="en-US" sz="1799">
                          <a:solidFill>
                            <a:srgbClr val="000000"/>
                          </a:solidFill>
                          <a:latin typeface="Times New Roman"/>
                          <a:ea typeface="Times New Roman"/>
                          <a:cs typeface="Times New Roman"/>
                          <a:sym typeface="Times New Roman"/>
                        </a:rPr>
                        <a:t>Ankita Mudhale1, Madhuri Shirmale2, VedantKudalkar3, Rishikesh Motiray4, Sharique Ahmad5 </a:t>
                      </a:r>
                    </a:p>
                    <a:p>
                      <a:pPr algn="l">
                        <a:lnSpc>
                          <a:spcPts val="2519"/>
                        </a:lnSpc>
                      </a:pPr>
                      <a:endParaRPr lang="en-US" sz="1799">
                        <a:solidFill>
                          <a:srgbClr val="000000"/>
                        </a:solidFill>
                        <a:latin typeface="Times New Roman"/>
                        <a:ea typeface="Times New Roman"/>
                        <a:cs typeface="Times New Roman"/>
                        <a:sym typeface="Times New Roman"/>
                      </a:endParaRPr>
                    </a:p>
                    <a:p>
                      <a:pPr algn="l">
                        <a:lnSpc>
                          <a:spcPts val="2519"/>
                        </a:lnSpc>
                      </a:pPr>
                      <a:r>
                        <a:rPr lang="en-US" sz="1799" b="1">
                          <a:solidFill>
                            <a:srgbClr val="000000"/>
                          </a:solidFill>
                          <a:latin typeface="Times New Roman Bold"/>
                          <a:ea typeface="Times New Roman Bold"/>
                          <a:cs typeface="Times New Roman Bold"/>
                          <a:sym typeface="Times New Roman Bold"/>
                        </a:rPr>
                        <a:t>Publication Year: </a:t>
                      </a:r>
                      <a:r>
                        <a:rPr lang="en-US" sz="1799">
                          <a:solidFill>
                            <a:srgbClr val="000000"/>
                          </a:solidFill>
                          <a:latin typeface="Times New Roman"/>
                          <a:ea typeface="Times New Roman"/>
                          <a:cs typeface="Times New Roman"/>
                          <a:sym typeface="Times New Roman"/>
                        </a:rPr>
                        <a:t>2020</a:t>
                      </a:r>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00000"/>
                          </a:solidFill>
                          <a:latin typeface="Times New Roman"/>
                          <a:ea typeface="Times New Roman"/>
                          <a:cs typeface="Times New Roman"/>
                          <a:sym typeface="Times New Roman"/>
                        </a:rPr>
                        <a:t>The paper focuses on addressing the limitations of existing travel planning systems, including the lack of personalization, real-time data integration, and user-friendly interfaces. It aims to generate optimized travel itineraries by considering user preferences, real-time constraints, and contextual data like weather and travel duration.</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00000"/>
                          </a:solidFill>
                          <a:latin typeface="Times New Roman"/>
                          <a:ea typeface="Times New Roman"/>
                          <a:cs typeface="Times New Roman"/>
                          <a:sym typeface="Times New Roman"/>
                        </a:rPr>
                        <a:t>System Architecture:</a:t>
                      </a:r>
                      <a:endParaRPr lang="en-US" sz="1100"/>
                    </a:p>
                    <a:p>
                      <a:pPr marL="388618" lvl="1" indent="-194309" algn="l">
                        <a:lnSpc>
                          <a:spcPts val="2519"/>
                        </a:lnSpc>
                        <a:buFont typeface="Arial"/>
                        <a:buChar char="•"/>
                      </a:pPr>
                      <a:r>
                        <a:rPr lang="en-US" sz="1799">
                          <a:solidFill>
                            <a:srgbClr val="000000"/>
                          </a:solidFill>
                          <a:latin typeface="Times New Roman"/>
                          <a:ea typeface="Times New Roman"/>
                          <a:cs typeface="Times New Roman"/>
                          <a:sym typeface="Times New Roman"/>
                        </a:rPr>
                        <a:t>User account management for profile-based planning.</a:t>
                      </a:r>
                    </a:p>
                    <a:p>
                      <a:pPr marL="388618" lvl="1" indent="-194309" algn="l">
                        <a:lnSpc>
                          <a:spcPts val="2519"/>
                        </a:lnSpc>
                        <a:buFont typeface="Arial"/>
                        <a:buChar char="•"/>
                      </a:pPr>
                      <a:r>
                        <a:rPr lang="en-US" sz="1799">
                          <a:solidFill>
                            <a:srgbClr val="000000"/>
                          </a:solidFill>
                          <a:latin typeface="Times New Roman"/>
                          <a:ea typeface="Times New Roman"/>
                          <a:cs typeface="Times New Roman"/>
                          <a:sym typeface="Times New Roman"/>
                        </a:rPr>
                        <a:t>Integration of real-time data (e.g., weather, transportation) to dynamically adjust itineraries.</a:t>
                      </a:r>
                    </a:p>
                    <a:p>
                      <a:pPr marL="388618" lvl="1" indent="-194309" algn="l">
                        <a:lnSpc>
                          <a:spcPts val="2519"/>
                        </a:lnSpc>
                        <a:buFont typeface="Arial"/>
                        <a:buChar char="•"/>
                      </a:pPr>
                      <a:r>
                        <a:rPr lang="en-US" sz="1799">
                          <a:solidFill>
                            <a:srgbClr val="000000"/>
                          </a:solidFill>
                          <a:latin typeface="Times New Roman"/>
                          <a:ea typeface="Times New Roman"/>
                          <a:cs typeface="Times New Roman"/>
                          <a:sym typeface="Times New Roman"/>
                        </a:rPr>
                        <a:t>AI models like NLP for understanding user inputs and generating tailored recommendations.</a:t>
                      </a:r>
                    </a:p>
                    <a:p>
                      <a:pPr marL="388618" lvl="1" indent="-194309" algn="l">
                        <a:lnSpc>
                          <a:spcPts val="2519"/>
                        </a:lnSpc>
                        <a:buFont typeface="Arial"/>
                        <a:buChar char="•"/>
                      </a:pPr>
                      <a:r>
                        <a:rPr lang="en-US" sz="1799">
                          <a:solidFill>
                            <a:srgbClr val="000000"/>
                          </a:solidFill>
                          <a:latin typeface="Times New Roman"/>
                          <a:ea typeface="Times New Roman"/>
                          <a:cs typeface="Times New Roman"/>
                          <a:sym typeface="Times New Roman"/>
                        </a:rPr>
                        <a:t>Integrates user preferences and constraints to generate unique travel plans.</a:t>
                      </a:r>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00000"/>
                          </a:solidFill>
                          <a:latin typeface="Times New Roman"/>
                          <a:ea typeface="Times New Roman"/>
                          <a:cs typeface="Times New Roman"/>
                          <a:sym typeface="Times New Roman"/>
                        </a:rPr>
                        <a:t>The proposed system delivers:</a:t>
                      </a:r>
                      <a:endParaRPr lang="en-US" sz="1100"/>
                    </a:p>
                    <a:p>
                      <a:pPr marL="388618" lvl="1" indent="-194309" algn="l">
                        <a:lnSpc>
                          <a:spcPts val="2519"/>
                        </a:lnSpc>
                        <a:buFont typeface="Arial"/>
                        <a:buChar char="•"/>
                      </a:pPr>
                      <a:r>
                        <a:rPr lang="en-US" sz="1799">
                          <a:solidFill>
                            <a:srgbClr val="000000"/>
                          </a:solidFill>
                          <a:latin typeface="Times New Roman"/>
                          <a:ea typeface="Times New Roman"/>
                          <a:cs typeface="Times New Roman"/>
                          <a:sym typeface="Times New Roman"/>
                        </a:rPr>
                        <a:t>User-friendly interfaces for trip planning.</a:t>
                      </a:r>
                    </a:p>
                    <a:p>
                      <a:pPr marL="388618" lvl="1" indent="-194309" algn="l">
                        <a:lnSpc>
                          <a:spcPts val="2519"/>
                        </a:lnSpc>
                        <a:buFont typeface="Arial"/>
                        <a:buChar char="•"/>
                      </a:pPr>
                      <a:r>
                        <a:rPr lang="en-US" sz="1799">
                          <a:solidFill>
                            <a:srgbClr val="000000"/>
                          </a:solidFill>
                          <a:latin typeface="Times New Roman"/>
                          <a:ea typeface="Times New Roman"/>
                          <a:cs typeface="Times New Roman"/>
                          <a:sym typeface="Times New Roman"/>
                        </a:rPr>
                        <a:t>Real-time itinerary adjustments based on contextual changes.</a:t>
                      </a:r>
                    </a:p>
                    <a:p>
                      <a:pPr marL="388618" lvl="1" indent="-194309" algn="l">
                        <a:lnSpc>
                          <a:spcPts val="2519"/>
                        </a:lnSpc>
                        <a:buFont typeface="Arial"/>
                        <a:buChar char="•"/>
                      </a:pPr>
                      <a:r>
                        <a:rPr lang="en-US" sz="1799">
                          <a:solidFill>
                            <a:srgbClr val="000000"/>
                          </a:solidFill>
                          <a:latin typeface="Times New Roman"/>
                          <a:ea typeface="Times New Roman"/>
                          <a:cs typeface="Times New Roman"/>
                          <a:sym typeface="Times New Roman"/>
                        </a:rPr>
                        <a:t>High satisfaction due to the integration of user preferences and real-time data.</a:t>
                      </a:r>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00000"/>
                          </a:solidFill>
                          <a:latin typeface="Times New Roman"/>
                          <a:ea typeface="Times New Roman"/>
                          <a:cs typeface="Times New Roman"/>
                          <a:sym typeface="Times New Roman"/>
                        </a:rPr>
                        <a:t>The system relies on various datasets, including destination attributes, transportation options, and real-time weather data.</a:t>
                      </a:r>
                      <a:endParaRPr lang="en-US" sz="1100"/>
                    </a:p>
                    <a:p>
                      <a:pPr algn="l">
                        <a:lnSpc>
                          <a:spcPts val="2519"/>
                        </a:lnSpc>
                      </a:pPr>
                      <a:r>
                        <a:rPr lang="en-US" sz="1799">
                          <a:solidFill>
                            <a:srgbClr val="000000"/>
                          </a:solidFill>
                          <a:latin typeface="Times New Roman"/>
                          <a:ea typeface="Times New Roman"/>
                          <a:cs typeface="Times New Roman"/>
                          <a:sym typeface="Times New Roman"/>
                        </a:rPr>
                        <a:t>Data preprocessing steps ensure clean and standardized inputs for machine learning models.</a:t>
                      </a:r>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00000"/>
                          </a:solidFill>
                          <a:latin typeface="Times New Roman"/>
                          <a:ea typeface="Times New Roman"/>
                          <a:cs typeface="Times New Roman"/>
                          <a:sym typeface="Times New Roman"/>
                        </a:rPr>
                        <a:t>Dependency on reliable real-time data sources, which could lead to inaccuracies in case of network failures.</a:t>
                      </a:r>
                      <a:endParaRPr lang="en-US" sz="1100"/>
                    </a:p>
                    <a:p>
                      <a:pPr algn="l">
                        <a:lnSpc>
                          <a:spcPts val="2519"/>
                        </a:lnSpc>
                      </a:pPr>
                      <a:r>
                        <a:rPr lang="en-US" sz="1799">
                          <a:solidFill>
                            <a:srgbClr val="000000"/>
                          </a:solidFill>
                          <a:latin typeface="Times New Roman"/>
                          <a:ea typeface="Times New Roman"/>
                          <a:cs typeface="Times New Roman"/>
                          <a:sym typeface="Times New Roman"/>
                        </a:rPr>
                        <a:t>Algorithmic complexity might lead to higher computational requirements.</a:t>
                      </a:r>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334864" y="476250"/>
          <a:ext cx="17618273" cy="9248775"/>
        </p:xfrm>
        <a:graphic>
          <a:graphicData uri="http://schemas.openxmlformats.org/drawingml/2006/table">
            <a:tbl>
              <a:tblPr/>
              <a:tblGrid>
                <a:gridCol w="2936379">
                  <a:extLst>
                    <a:ext uri="{9D8B030D-6E8A-4147-A177-3AD203B41FA5}">
                      <a16:colId xmlns:a16="http://schemas.microsoft.com/office/drawing/2014/main" val="20000"/>
                    </a:ext>
                  </a:extLst>
                </a:gridCol>
                <a:gridCol w="2936379">
                  <a:extLst>
                    <a:ext uri="{9D8B030D-6E8A-4147-A177-3AD203B41FA5}">
                      <a16:colId xmlns:a16="http://schemas.microsoft.com/office/drawing/2014/main" val="20001"/>
                    </a:ext>
                  </a:extLst>
                </a:gridCol>
                <a:gridCol w="2736071">
                  <a:extLst>
                    <a:ext uri="{9D8B030D-6E8A-4147-A177-3AD203B41FA5}">
                      <a16:colId xmlns:a16="http://schemas.microsoft.com/office/drawing/2014/main" val="20002"/>
                    </a:ext>
                  </a:extLst>
                </a:gridCol>
                <a:gridCol w="3136686">
                  <a:extLst>
                    <a:ext uri="{9D8B030D-6E8A-4147-A177-3AD203B41FA5}">
                      <a16:colId xmlns:a16="http://schemas.microsoft.com/office/drawing/2014/main" val="20003"/>
                    </a:ext>
                  </a:extLst>
                </a:gridCol>
                <a:gridCol w="2936379">
                  <a:extLst>
                    <a:ext uri="{9D8B030D-6E8A-4147-A177-3AD203B41FA5}">
                      <a16:colId xmlns:a16="http://schemas.microsoft.com/office/drawing/2014/main" val="20004"/>
                    </a:ext>
                  </a:extLst>
                </a:gridCol>
                <a:gridCol w="2936379">
                  <a:extLst>
                    <a:ext uri="{9D8B030D-6E8A-4147-A177-3AD203B41FA5}">
                      <a16:colId xmlns:a16="http://schemas.microsoft.com/office/drawing/2014/main" val="20005"/>
                    </a:ext>
                  </a:extLst>
                </a:gridCol>
              </a:tblGrid>
              <a:tr h="792207">
                <a:tc>
                  <a:txBody>
                    <a:bodyPr/>
                    <a:lstStyle/>
                    <a:p>
                      <a:pPr algn="l">
                        <a:lnSpc>
                          <a:spcPts val="2100"/>
                        </a:lnSpc>
                        <a:defRPr/>
                      </a:pPr>
                      <a:r>
                        <a:rPr lang="en-US" sz="1500" b="1">
                          <a:solidFill>
                            <a:srgbClr val="000000"/>
                          </a:solidFill>
                          <a:latin typeface="Times New Roman Bold"/>
                          <a:ea typeface="Times New Roman Bold"/>
                          <a:cs typeface="Times New Roman Bold"/>
                          <a:sym typeface="Times New Roman Bold"/>
                        </a:rPr>
                        <a:t>Title, Author, and Publication Year.</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b="1">
                          <a:solidFill>
                            <a:srgbClr val="000000"/>
                          </a:solidFill>
                          <a:latin typeface="Times New Roman Bold"/>
                          <a:ea typeface="Times New Roman Bold"/>
                          <a:cs typeface="Times New Roman Bold"/>
                          <a:sym typeface="Times New Roman Bold"/>
                        </a:rPr>
                        <a:t>Objective</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b="1">
                          <a:solidFill>
                            <a:srgbClr val="000000"/>
                          </a:solidFill>
                          <a:latin typeface="Times New Roman Bold"/>
                          <a:ea typeface="Times New Roman Bold"/>
                          <a:cs typeface="Times New Roman Bold"/>
                          <a:sym typeface="Times New Roman Bold"/>
                        </a:rPr>
                        <a:t>Method</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b="1">
                          <a:solidFill>
                            <a:srgbClr val="000000"/>
                          </a:solidFill>
                          <a:latin typeface="Times New Roman Bold"/>
                          <a:ea typeface="Times New Roman Bold"/>
                          <a:cs typeface="Times New Roman Bold"/>
                          <a:sym typeface="Times New Roman Bold"/>
                        </a:rPr>
                        <a:t>Result</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b="1">
                          <a:solidFill>
                            <a:srgbClr val="000000"/>
                          </a:solidFill>
                          <a:latin typeface="Times New Roman Bold"/>
                          <a:ea typeface="Times New Roman Bold"/>
                          <a:cs typeface="Times New Roman Bold"/>
                          <a:sym typeface="Times New Roman Bold"/>
                        </a:rPr>
                        <a:t>Dataset</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b="1">
                          <a:solidFill>
                            <a:srgbClr val="000000"/>
                          </a:solidFill>
                          <a:latin typeface="Times New Roman Bold"/>
                          <a:ea typeface="Times New Roman Bold"/>
                          <a:cs typeface="Times New Roman Bold"/>
                          <a:sym typeface="Times New Roman Bold"/>
                        </a:rPr>
                        <a:t>Limitations </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456568">
                <a:tc>
                  <a:txBody>
                    <a:bodyPr/>
                    <a:lstStyle/>
                    <a:p>
                      <a:pPr algn="l">
                        <a:lnSpc>
                          <a:spcPts val="2659"/>
                        </a:lnSpc>
                        <a:defRPr/>
                      </a:pPr>
                      <a:r>
                        <a:rPr lang="en-US" sz="1899" b="1">
                          <a:solidFill>
                            <a:srgbClr val="000000"/>
                          </a:solidFill>
                          <a:latin typeface="Times New Roman Bold"/>
                          <a:ea typeface="Times New Roman Bold"/>
                          <a:cs typeface="Times New Roman Bold"/>
                          <a:sym typeface="Times New Roman Bold"/>
                        </a:rPr>
                        <a:t>A Novel Mean-Shift Algorithm for Data Clustering  [2]</a:t>
                      </a:r>
                      <a:endParaRPr lang="en-US" sz="1100"/>
                    </a:p>
                    <a:p>
                      <a:pPr algn="l">
                        <a:lnSpc>
                          <a:spcPts val="2659"/>
                        </a:lnSpc>
                      </a:pPr>
                      <a:endParaRPr lang="en-US" sz="1100"/>
                    </a:p>
                    <a:p>
                      <a:pPr algn="l">
                        <a:lnSpc>
                          <a:spcPts val="2659"/>
                        </a:lnSpc>
                      </a:pPr>
                      <a:r>
                        <a:rPr lang="en-US" sz="1899" b="1">
                          <a:solidFill>
                            <a:srgbClr val="000000"/>
                          </a:solidFill>
                          <a:latin typeface="Times New Roman Bold"/>
                          <a:ea typeface="Times New Roman Bold"/>
                          <a:cs typeface="Times New Roman Bold"/>
                          <a:sym typeface="Times New Roman Bold"/>
                        </a:rPr>
                        <a:t>Authors</a:t>
                      </a:r>
                      <a:r>
                        <a:rPr lang="en-US" sz="1899">
                          <a:solidFill>
                            <a:srgbClr val="000000"/>
                          </a:solidFill>
                          <a:latin typeface="Times New Roman"/>
                          <a:ea typeface="Times New Roman"/>
                          <a:cs typeface="Times New Roman"/>
                          <a:sym typeface="Times New Roman"/>
                        </a:rPr>
                        <a:t>: Claude Cariou, Steven Le Moan, Kacem Chehdi  </a:t>
                      </a:r>
                    </a:p>
                    <a:p>
                      <a:pPr algn="l">
                        <a:lnSpc>
                          <a:spcPts val="2659"/>
                        </a:lnSpc>
                      </a:pPr>
                      <a:r>
                        <a:rPr lang="en-US" sz="1899" b="1">
                          <a:solidFill>
                            <a:srgbClr val="000000"/>
                          </a:solidFill>
                          <a:latin typeface="Times New Roman Bold"/>
                          <a:ea typeface="Times New Roman Bold"/>
                          <a:cs typeface="Times New Roman Bold"/>
                          <a:sym typeface="Times New Roman Bold"/>
                        </a:rPr>
                        <a:t>Publication Year:</a:t>
                      </a:r>
                      <a:r>
                        <a:rPr lang="en-US" sz="1899">
                          <a:solidFill>
                            <a:srgbClr val="000000"/>
                          </a:solidFill>
                          <a:latin typeface="Times New Roman"/>
                          <a:ea typeface="Times New Roman"/>
                          <a:cs typeface="Times New Roman"/>
                          <a:sym typeface="Times New Roman"/>
                        </a:rPr>
                        <a:t> 2022</a:t>
                      </a:r>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00000"/>
                          </a:solidFill>
                          <a:latin typeface="Times New Roman"/>
                          <a:ea typeface="Times New Roman"/>
                          <a:cs typeface="Times New Roman"/>
                          <a:sym typeface="Times New Roman"/>
                        </a:rPr>
                        <a:t>The paper talks about the RMS algorithm and how it aims to improve clustering efficiency and accuracy by combining the strengths of MS and BMS. It is particularly suitable for identifying non-convex clusters and handling datasets with varying densities.</a:t>
                      </a:r>
                      <a:endParaRPr lang="en-US" sz="1100"/>
                    </a:p>
                    <a:p>
                      <a:pPr algn="l">
                        <a:lnSpc>
                          <a:spcPts val="2519"/>
                        </a:lnSpc>
                      </a:pPr>
                      <a:r>
                        <a:rPr lang="en-US" sz="1799">
                          <a:solidFill>
                            <a:srgbClr val="000000"/>
                          </a:solidFill>
                          <a:latin typeface="Times New Roman"/>
                          <a:ea typeface="Times New Roman"/>
                          <a:cs typeface="Times New Roman"/>
                          <a:sym typeface="Times New Roman"/>
                        </a:rPr>
                        <a:t>Relevance to TRAVIA:</a:t>
                      </a:r>
                    </a:p>
                    <a:p>
                      <a:pPr marL="388618" lvl="1" indent="-194309" algn="l">
                        <a:lnSpc>
                          <a:spcPts val="2519"/>
                        </a:lnSpc>
                        <a:buFont typeface="Arial"/>
                        <a:buChar char="•"/>
                      </a:pPr>
                      <a:r>
                        <a:rPr lang="en-US" sz="1799">
                          <a:solidFill>
                            <a:srgbClr val="000000"/>
                          </a:solidFill>
                          <a:latin typeface="Times New Roman"/>
                          <a:ea typeface="Times New Roman"/>
                          <a:cs typeface="Times New Roman"/>
                          <a:sym typeface="Times New Roman"/>
                        </a:rPr>
                        <a:t>our project requires clustering techniques to group users and their preferences for personalized recommendations.</a:t>
                      </a:r>
                    </a:p>
                    <a:p>
                      <a:pPr marL="388618" lvl="1" indent="-194309" algn="l">
                        <a:lnSpc>
                          <a:spcPts val="2519"/>
                        </a:lnSpc>
                        <a:buFont typeface="Arial"/>
                        <a:buChar char="•"/>
                      </a:pPr>
                      <a:r>
                        <a:rPr lang="en-US" sz="1799">
                          <a:solidFill>
                            <a:srgbClr val="000000"/>
                          </a:solidFill>
                          <a:latin typeface="Times New Roman"/>
                          <a:ea typeface="Times New Roman"/>
                          <a:cs typeface="Times New Roman"/>
                          <a:sym typeface="Times New Roman"/>
                        </a:rPr>
                        <a:t>RMS's ability to handle non-convex clusters aligns with the need to group travelers with diverse and overlapping preferences effectively.</a:t>
                      </a:r>
                    </a:p>
                    <a:p>
                      <a:pPr algn="l">
                        <a:lnSpc>
                          <a:spcPts val="2519"/>
                        </a:lnSpc>
                      </a:pPr>
                      <a:endParaRPr lang="en-US" sz="1799">
                        <a:solidFill>
                          <a:srgbClr val="000000"/>
                        </a:solidFill>
                        <a:latin typeface="Times New Roman"/>
                        <a:ea typeface="Times New Roman"/>
                        <a:cs typeface="Times New Roman"/>
                        <a:sym typeface="Times New Roman"/>
                      </a:endParaRPr>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Times New Roman"/>
                          <a:ea typeface="Times New Roman"/>
                          <a:cs typeface="Times New Roman"/>
                          <a:sym typeface="Times New Roman"/>
                        </a:rPr>
                        <a:t>The RMS algorithm employs a hybrid approach that incorporates kernel-based density estimation and nearest-neighbour techniques. Key aspects include:</a:t>
                      </a:r>
                      <a:endParaRPr lang="en-US" sz="1100"/>
                    </a:p>
                    <a:p>
                      <a:pPr marL="323850" lvl="1" indent="-161925" algn="l">
                        <a:lnSpc>
                          <a:spcPts val="2100"/>
                        </a:lnSpc>
                        <a:buAutoNum type="arabicPeriod"/>
                      </a:pPr>
                      <a:r>
                        <a:rPr lang="en-US" sz="1500">
                          <a:solidFill>
                            <a:srgbClr val="000000"/>
                          </a:solidFill>
                          <a:latin typeface="Times New Roman"/>
                          <a:ea typeface="Times New Roman"/>
                          <a:cs typeface="Times New Roman"/>
                          <a:sym typeface="Times New Roman"/>
                        </a:rPr>
                        <a:t>Kernel-based RMS: Adjusts bandwidth to optimize clustering.</a:t>
                      </a:r>
                    </a:p>
                    <a:p>
                      <a:pPr marL="323850" lvl="1" indent="-161925" algn="l">
                        <a:lnSpc>
                          <a:spcPts val="2100"/>
                        </a:lnSpc>
                        <a:buAutoNum type="arabicPeriod"/>
                      </a:pPr>
                      <a:r>
                        <a:rPr lang="en-US" sz="1500">
                          <a:solidFill>
                            <a:srgbClr val="000000"/>
                          </a:solidFill>
                          <a:latin typeface="Times New Roman"/>
                          <a:ea typeface="Times New Roman"/>
                          <a:cs typeface="Times New Roman"/>
                          <a:sym typeface="Times New Roman"/>
                        </a:rPr>
                        <a:t>NN-based RMS: Uses the nearest neighbours to define clusters dynamically, adapting to local data density.</a:t>
                      </a:r>
                    </a:p>
                    <a:p>
                      <a:pPr marL="323850" lvl="1" indent="-161925" algn="l">
                        <a:lnSpc>
                          <a:spcPts val="2100"/>
                        </a:lnSpc>
                        <a:buFont typeface="Arial"/>
                        <a:buChar char="•"/>
                      </a:pPr>
                      <a:r>
                        <a:rPr lang="en-US" sz="1500">
                          <a:solidFill>
                            <a:srgbClr val="000000"/>
                          </a:solidFill>
                          <a:latin typeface="Times New Roman"/>
                          <a:ea typeface="Times New Roman"/>
                          <a:cs typeface="Times New Roman"/>
                          <a:sym typeface="Times New Roman"/>
                        </a:rPr>
                        <a:t>The adaptability of RMS to local densities mirrors the clustering required for personalized recommendations in the social media section of TRAVIA.</a:t>
                      </a:r>
                    </a:p>
                    <a:p>
                      <a:pPr algn="l">
                        <a:lnSpc>
                          <a:spcPts val="2100"/>
                        </a:lnSpc>
                      </a:pPr>
                      <a:endParaRPr lang="en-US" sz="1500">
                        <a:solidFill>
                          <a:srgbClr val="000000"/>
                        </a:solidFill>
                        <a:latin typeface="Times New Roman"/>
                        <a:ea typeface="Times New Roman"/>
                        <a:cs typeface="Times New Roman"/>
                        <a:sym typeface="Times New Roman"/>
                      </a:endParaRPr>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00000"/>
                          </a:solidFill>
                          <a:latin typeface="Times New Roman"/>
                          <a:ea typeface="Times New Roman"/>
                          <a:cs typeface="Times New Roman"/>
                          <a:sym typeface="Times New Roman"/>
                        </a:rPr>
                        <a:t>Experimental results show that RMS outperforms MS and BMS in terms of:</a:t>
                      </a:r>
                      <a:endParaRPr lang="en-US" sz="1100"/>
                    </a:p>
                    <a:p>
                      <a:pPr marL="388618" lvl="1" indent="-194309" algn="l">
                        <a:lnSpc>
                          <a:spcPts val="2519"/>
                        </a:lnSpc>
                        <a:buFont typeface="Arial"/>
                        <a:buChar char="•"/>
                      </a:pPr>
                      <a:r>
                        <a:rPr lang="en-US" sz="1799">
                          <a:solidFill>
                            <a:srgbClr val="000000"/>
                          </a:solidFill>
                          <a:latin typeface="Times New Roman"/>
                          <a:ea typeface="Times New Roman"/>
                          <a:cs typeface="Times New Roman"/>
                          <a:sym typeface="Times New Roman"/>
                        </a:rPr>
                        <a:t>Accuracy and purity of clustering.</a:t>
                      </a:r>
                    </a:p>
                    <a:p>
                      <a:pPr marL="388618" lvl="1" indent="-194309" algn="l">
                        <a:lnSpc>
                          <a:spcPts val="2519"/>
                        </a:lnSpc>
                        <a:buFont typeface="Arial"/>
                        <a:buChar char="•"/>
                      </a:pPr>
                      <a:r>
                        <a:rPr lang="en-US" sz="1799">
                          <a:solidFill>
                            <a:srgbClr val="000000"/>
                          </a:solidFill>
                          <a:latin typeface="Times New Roman"/>
                          <a:ea typeface="Times New Roman"/>
                          <a:cs typeface="Times New Roman"/>
                          <a:sym typeface="Times New Roman"/>
                        </a:rPr>
                        <a:t>Computational efficiency due to fewer iterations.</a:t>
                      </a:r>
                    </a:p>
                    <a:p>
                      <a:pPr marL="388618" lvl="1" indent="-194309" algn="l">
                        <a:lnSpc>
                          <a:spcPts val="2519"/>
                        </a:lnSpc>
                        <a:buFont typeface="Arial"/>
                        <a:buChar char="•"/>
                      </a:pPr>
                      <a:r>
                        <a:rPr lang="en-US" sz="1799">
                          <a:solidFill>
                            <a:srgbClr val="000000"/>
                          </a:solidFill>
                          <a:latin typeface="Times New Roman"/>
                          <a:ea typeface="Times New Roman"/>
                          <a:cs typeface="Times New Roman"/>
                          <a:sym typeface="Times New Roman"/>
                        </a:rPr>
                        <a:t>Robustness across diverse datasets, including high-dimensional ones.</a:t>
                      </a:r>
                    </a:p>
                    <a:p>
                      <a:pPr algn="l">
                        <a:lnSpc>
                          <a:spcPts val="2519"/>
                        </a:lnSpc>
                      </a:pPr>
                      <a:r>
                        <a:rPr lang="en-US" sz="1799">
                          <a:solidFill>
                            <a:srgbClr val="000000"/>
                          </a:solidFill>
                          <a:latin typeface="Times New Roman"/>
                          <a:ea typeface="Times New Roman"/>
                          <a:cs typeface="Times New Roman"/>
                          <a:sym typeface="Times New Roman"/>
                        </a:rPr>
                        <a:t>Relevance to TRAVIA:</a:t>
                      </a:r>
                    </a:p>
                    <a:p>
                      <a:pPr marL="388618" lvl="1" indent="-194309" algn="l">
                        <a:lnSpc>
                          <a:spcPts val="2519"/>
                        </a:lnSpc>
                        <a:buFont typeface="Arial"/>
                        <a:buChar char="•"/>
                      </a:pPr>
                      <a:r>
                        <a:rPr lang="en-US" sz="1799">
                          <a:solidFill>
                            <a:srgbClr val="000000"/>
                          </a:solidFill>
                          <a:latin typeface="Times New Roman"/>
                          <a:ea typeface="Times New Roman"/>
                          <a:cs typeface="Times New Roman"/>
                          <a:sym typeface="Times New Roman"/>
                        </a:rPr>
                        <a:t>High accuracy and robustness are essential for ensuring meaningful clustering of user preferences and travel plans.</a:t>
                      </a:r>
                    </a:p>
                    <a:p>
                      <a:pPr marL="388618" lvl="1" indent="-194309" algn="l">
                        <a:lnSpc>
                          <a:spcPts val="2519"/>
                        </a:lnSpc>
                        <a:buFont typeface="Arial"/>
                        <a:buChar char="•"/>
                      </a:pPr>
                      <a:r>
                        <a:rPr lang="en-US" sz="1799">
                          <a:solidFill>
                            <a:srgbClr val="000000"/>
                          </a:solidFill>
                          <a:latin typeface="Times New Roman"/>
                          <a:ea typeface="Times New Roman"/>
                          <a:cs typeface="Times New Roman"/>
                          <a:sym typeface="Times New Roman"/>
                        </a:rPr>
                        <a:t>Faster convergence of RMS means reduced computational overhead, crucial for real-time applications in our app.</a:t>
                      </a:r>
                    </a:p>
                    <a:p>
                      <a:pPr algn="l">
                        <a:lnSpc>
                          <a:spcPts val="2519"/>
                        </a:lnSpc>
                      </a:pPr>
                      <a:endParaRPr lang="en-US" sz="1799">
                        <a:solidFill>
                          <a:srgbClr val="000000"/>
                        </a:solidFill>
                        <a:latin typeface="Times New Roman"/>
                        <a:ea typeface="Times New Roman"/>
                        <a:cs typeface="Times New Roman"/>
                        <a:sym typeface="Times New Roman"/>
                      </a:endParaRPr>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00000"/>
                          </a:solidFill>
                          <a:latin typeface="Times New Roman"/>
                          <a:ea typeface="Times New Roman"/>
                          <a:cs typeface="Times New Roman"/>
                          <a:sym typeface="Times New Roman"/>
                        </a:rPr>
                        <a:t>The experiments used synthetic, pure and real-world datasets with diverse configurations and varying dimensionality.</a:t>
                      </a:r>
                      <a:endParaRPr lang="en-US" sz="1100"/>
                    </a:p>
                    <a:p>
                      <a:pPr algn="l">
                        <a:lnSpc>
                          <a:spcPts val="2519"/>
                        </a:lnSpc>
                      </a:pPr>
                      <a:r>
                        <a:rPr lang="en-US" sz="1799">
                          <a:solidFill>
                            <a:srgbClr val="000000"/>
                          </a:solidFill>
                          <a:latin typeface="Times New Roman"/>
                          <a:ea typeface="Times New Roman"/>
                          <a:cs typeface="Times New Roman"/>
                          <a:sym typeface="Times New Roman"/>
                        </a:rPr>
                        <a:t>Relevance to TRAVIA:</a:t>
                      </a:r>
                    </a:p>
                    <a:p>
                      <a:pPr marL="388618" lvl="1" indent="-194309" algn="l">
                        <a:lnSpc>
                          <a:spcPts val="2519"/>
                        </a:lnSpc>
                        <a:buFont typeface="Arial"/>
                        <a:buChar char="•"/>
                      </a:pPr>
                      <a:r>
                        <a:rPr lang="en-US" sz="1799">
                          <a:solidFill>
                            <a:srgbClr val="000000"/>
                          </a:solidFill>
                          <a:latin typeface="Times New Roman"/>
                          <a:ea typeface="Times New Roman"/>
                          <a:cs typeface="Times New Roman"/>
                          <a:sym typeface="Times New Roman"/>
                        </a:rPr>
                        <a:t>Our dataset, encompassing user preferences, travel plans, and real-time events, is likely high-dimensional and diverse, similar to those tested in the study.</a:t>
                      </a:r>
                    </a:p>
                    <a:p>
                      <a:pPr marL="388618" lvl="1" indent="-194309" algn="l">
                        <a:lnSpc>
                          <a:spcPts val="2519"/>
                        </a:lnSpc>
                        <a:buFont typeface="Arial"/>
                        <a:buChar char="•"/>
                      </a:pPr>
                      <a:r>
                        <a:rPr lang="en-US" sz="1799">
                          <a:solidFill>
                            <a:srgbClr val="000000"/>
                          </a:solidFill>
                          <a:latin typeface="Times New Roman"/>
                          <a:ea typeface="Times New Roman"/>
                          <a:cs typeface="Times New Roman"/>
                          <a:sym typeface="Times New Roman"/>
                        </a:rPr>
                        <a:t>Metrics like accuracy and purity can help evaluate the clustering models that we integrate into TRAVIA.</a:t>
                      </a:r>
                    </a:p>
                    <a:p>
                      <a:pPr algn="l">
                        <a:lnSpc>
                          <a:spcPts val="2519"/>
                        </a:lnSpc>
                      </a:pPr>
                      <a:endParaRPr lang="en-US" sz="1799">
                        <a:solidFill>
                          <a:srgbClr val="000000"/>
                        </a:solidFill>
                        <a:latin typeface="Times New Roman"/>
                        <a:ea typeface="Times New Roman"/>
                        <a:cs typeface="Times New Roman"/>
                        <a:sym typeface="Times New Roman"/>
                      </a:endParaRPr>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00000"/>
                          </a:solidFill>
                          <a:latin typeface="Times New Roman"/>
                          <a:ea typeface="Times New Roman"/>
                          <a:cs typeface="Times New Roman"/>
                          <a:sym typeface="Times New Roman"/>
                        </a:rPr>
                        <a:t>The document highlights some limitations:</a:t>
                      </a:r>
                      <a:endParaRPr lang="en-US" sz="1100"/>
                    </a:p>
                    <a:p>
                      <a:pPr marL="388618" lvl="1" indent="-194309" algn="l">
                        <a:lnSpc>
                          <a:spcPts val="2519"/>
                        </a:lnSpc>
                        <a:buFont typeface="Arial"/>
                        <a:buChar char="•"/>
                      </a:pPr>
                      <a:r>
                        <a:rPr lang="en-US" sz="1799">
                          <a:solidFill>
                            <a:srgbClr val="000000"/>
                          </a:solidFill>
                          <a:latin typeface="Times New Roman"/>
                          <a:ea typeface="Times New Roman"/>
                          <a:cs typeface="Times New Roman"/>
                          <a:sym typeface="Times New Roman"/>
                        </a:rPr>
                        <a:t>Scalability challenges with large datasets.</a:t>
                      </a:r>
                    </a:p>
                    <a:p>
                      <a:pPr marL="388618" lvl="1" indent="-194309" algn="l">
                        <a:lnSpc>
                          <a:spcPts val="2519"/>
                        </a:lnSpc>
                        <a:buFont typeface="Arial"/>
                        <a:buChar char="•"/>
                      </a:pPr>
                      <a:r>
                        <a:rPr lang="en-US" sz="1799">
                          <a:solidFill>
                            <a:srgbClr val="000000"/>
                          </a:solidFill>
                          <a:latin typeface="Times New Roman"/>
                          <a:ea typeface="Times New Roman"/>
                          <a:cs typeface="Times New Roman"/>
                          <a:sym typeface="Times New Roman"/>
                        </a:rPr>
                        <a:t>Dependency on optimal parameter selection (e.g., bandwidth, number of neighbours).</a:t>
                      </a:r>
                    </a:p>
                    <a:p>
                      <a:pPr algn="l">
                        <a:lnSpc>
                          <a:spcPts val="2519"/>
                        </a:lnSpc>
                      </a:pPr>
                      <a:r>
                        <a:rPr lang="en-US" sz="1799">
                          <a:solidFill>
                            <a:srgbClr val="000000"/>
                          </a:solidFill>
                          <a:latin typeface="Times New Roman"/>
                          <a:ea typeface="Times New Roman"/>
                          <a:cs typeface="Times New Roman"/>
                          <a:sym typeface="Times New Roman"/>
                        </a:rPr>
                        <a:t>Relevance to TRAVIA:</a:t>
                      </a:r>
                    </a:p>
                    <a:p>
                      <a:pPr marL="388618" lvl="1" indent="-194309" algn="l">
                        <a:lnSpc>
                          <a:spcPts val="2519"/>
                        </a:lnSpc>
                        <a:buFont typeface="Arial"/>
                        <a:buChar char="•"/>
                      </a:pPr>
                      <a:r>
                        <a:rPr lang="en-US" sz="1799">
                          <a:solidFill>
                            <a:srgbClr val="000000"/>
                          </a:solidFill>
                          <a:latin typeface="Times New Roman"/>
                          <a:ea typeface="Times New Roman"/>
                          <a:cs typeface="Times New Roman"/>
                          <a:sym typeface="Times New Roman"/>
                        </a:rPr>
                        <a:t>Parameter tuning for RMS (e.g., determining optimal K for nearest neighbours) must align with the app's dynamic clustering needs.</a:t>
                      </a:r>
                    </a:p>
                    <a:p>
                      <a:pPr algn="l">
                        <a:lnSpc>
                          <a:spcPts val="2519"/>
                        </a:lnSpc>
                      </a:pPr>
                      <a:endParaRPr lang="en-US" sz="1799">
                        <a:solidFill>
                          <a:srgbClr val="000000"/>
                        </a:solidFill>
                        <a:latin typeface="Times New Roman"/>
                        <a:ea typeface="Times New Roman"/>
                        <a:cs typeface="Times New Roman"/>
                        <a:sym typeface="Times New Roman"/>
                      </a:endParaRPr>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403916" y="1607715"/>
            <a:ext cx="7170963" cy="5644962"/>
          </a:xfrm>
          <a:custGeom>
            <a:avLst/>
            <a:gdLst/>
            <a:ahLst/>
            <a:cxnLst/>
            <a:rect l="l" t="t" r="r" b="b"/>
            <a:pathLst>
              <a:path w="7170963" h="5644962">
                <a:moveTo>
                  <a:pt x="0" y="0"/>
                </a:moveTo>
                <a:lnTo>
                  <a:pt x="7170963" y="0"/>
                </a:lnTo>
                <a:lnTo>
                  <a:pt x="7170963" y="5644962"/>
                </a:lnTo>
                <a:lnTo>
                  <a:pt x="0" y="5644962"/>
                </a:lnTo>
                <a:lnTo>
                  <a:pt x="0" y="0"/>
                </a:lnTo>
                <a:close/>
              </a:path>
            </a:pathLst>
          </a:custGeom>
          <a:blipFill>
            <a:blip r:embed="rId2"/>
            <a:stretch>
              <a:fillRect/>
            </a:stretch>
          </a:blipFill>
        </p:spPr>
      </p:sp>
      <p:sp>
        <p:nvSpPr>
          <p:cNvPr id="3" name="Freeform 3"/>
          <p:cNvSpPr/>
          <p:nvPr/>
        </p:nvSpPr>
        <p:spPr>
          <a:xfrm>
            <a:off x="2610059" y="0"/>
            <a:ext cx="13067881" cy="10287000"/>
          </a:xfrm>
          <a:custGeom>
            <a:avLst/>
            <a:gdLst/>
            <a:ahLst/>
            <a:cxnLst/>
            <a:rect l="l" t="t" r="r" b="b"/>
            <a:pathLst>
              <a:path w="13067881" h="10287000">
                <a:moveTo>
                  <a:pt x="0" y="0"/>
                </a:moveTo>
                <a:lnTo>
                  <a:pt x="13067882" y="0"/>
                </a:lnTo>
                <a:lnTo>
                  <a:pt x="13067882" y="10287000"/>
                </a:lnTo>
                <a:lnTo>
                  <a:pt x="0" y="10287000"/>
                </a:lnTo>
                <a:lnTo>
                  <a:pt x="0" y="0"/>
                </a:lnTo>
                <a:close/>
              </a:path>
            </a:pathLst>
          </a:custGeom>
          <a:blipFill>
            <a:blip r:embed="rId2"/>
            <a:stretch>
              <a:fillRect/>
            </a:stretch>
          </a:blipFill>
        </p:spPr>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334864" y="764899"/>
          <a:ext cx="17618273" cy="9048750"/>
        </p:xfrm>
        <a:graphic>
          <a:graphicData uri="http://schemas.openxmlformats.org/drawingml/2006/table">
            <a:tbl>
              <a:tblPr/>
              <a:tblGrid>
                <a:gridCol w="2936379">
                  <a:extLst>
                    <a:ext uri="{9D8B030D-6E8A-4147-A177-3AD203B41FA5}">
                      <a16:colId xmlns:a16="http://schemas.microsoft.com/office/drawing/2014/main" val="20000"/>
                    </a:ext>
                  </a:extLst>
                </a:gridCol>
                <a:gridCol w="2936379">
                  <a:extLst>
                    <a:ext uri="{9D8B030D-6E8A-4147-A177-3AD203B41FA5}">
                      <a16:colId xmlns:a16="http://schemas.microsoft.com/office/drawing/2014/main" val="20001"/>
                    </a:ext>
                  </a:extLst>
                </a:gridCol>
                <a:gridCol w="2936379">
                  <a:extLst>
                    <a:ext uri="{9D8B030D-6E8A-4147-A177-3AD203B41FA5}">
                      <a16:colId xmlns:a16="http://schemas.microsoft.com/office/drawing/2014/main" val="20002"/>
                    </a:ext>
                  </a:extLst>
                </a:gridCol>
                <a:gridCol w="2936379">
                  <a:extLst>
                    <a:ext uri="{9D8B030D-6E8A-4147-A177-3AD203B41FA5}">
                      <a16:colId xmlns:a16="http://schemas.microsoft.com/office/drawing/2014/main" val="20003"/>
                    </a:ext>
                  </a:extLst>
                </a:gridCol>
                <a:gridCol w="2936379">
                  <a:extLst>
                    <a:ext uri="{9D8B030D-6E8A-4147-A177-3AD203B41FA5}">
                      <a16:colId xmlns:a16="http://schemas.microsoft.com/office/drawing/2014/main" val="20004"/>
                    </a:ext>
                  </a:extLst>
                </a:gridCol>
                <a:gridCol w="2936379">
                  <a:extLst>
                    <a:ext uri="{9D8B030D-6E8A-4147-A177-3AD203B41FA5}">
                      <a16:colId xmlns:a16="http://schemas.microsoft.com/office/drawing/2014/main" val="20005"/>
                    </a:ext>
                  </a:extLst>
                </a:gridCol>
              </a:tblGrid>
              <a:tr h="792243">
                <a:tc>
                  <a:txBody>
                    <a:bodyPr/>
                    <a:lstStyle/>
                    <a:p>
                      <a:pPr algn="l">
                        <a:lnSpc>
                          <a:spcPts val="2100"/>
                        </a:lnSpc>
                        <a:defRPr/>
                      </a:pPr>
                      <a:r>
                        <a:rPr lang="en-US" sz="1500" b="1">
                          <a:solidFill>
                            <a:srgbClr val="000000"/>
                          </a:solidFill>
                          <a:latin typeface="Times New Roman Bold"/>
                          <a:ea typeface="Times New Roman Bold"/>
                          <a:cs typeface="Times New Roman Bold"/>
                          <a:sym typeface="Times New Roman Bold"/>
                        </a:rPr>
                        <a:t>Title, Author, and Publication Year.</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b="1">
                          <a:solidFill>
                            <a:srgbClr val="000000"/>
                          </a:solidFill>
                          <a:latin typeface="Times New Roman Bold"/>
                          <a:ea typeface="Times New Roman Bold"/>
                          <a:cs typeface="Times New Roman Bold"/>
                          <a:sym typeface="Times New Roman Bold"/>
                        </a:rPr>
                        <a:t>Objective</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b="1">
                          <a:solidFill>
                            <a:srgbClr val="000000"/>
                          </a:solidFill>
                          <a:latin typeface="Times New Roman Bold"/>
                          <a:ea typeface="Times New Roman Bold"/>
                          <a:cs typeface="Times New Roman Bold"/>
                          <a:sym typeface="Times New Roman Bold"/>
                        </a:rPr>
                        <a:t>Method</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b="1">
                          <a:solidFill>
                            <a:srgbClr val="000000"/>
                          </a:solidFill>
                          <a:latin typeface="Times New Roman Bold"/>
                          <a:ea typeface="Times New Roman Bold"/>
                          <a:cs typeface="Times New Roman Bold"/>
                          <a:sym typeface="Times New Roman Bold"/>
                        </a:rPr>
                        <a:t>Result</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b="1">
                          <a:solidFill>
                            <a:srgbClr val="000000"/>
                          </a:solidFill>
                          <a:latin typeface="Times New Roman Bold"/>
                          <a:ea typeface="Times New Roman Bold"/>
                          <a:cs typeface="Times New Roman Bold"/>
                          <a:sym typeface="Times New Roman Bold"/>
                        </a:rPr>
                        <a:t>Dataset</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b="1">
                          <a:solidFill>
                            <a:srgbClr val="000000"/>
                          </a:solidFill>
                          <a:latin typeface="Times New Roman Bold"/>
                          <a:ea typeface="Times New Roman Bold"/>
                          <a:cs typeface="Times New Roman Bold"/>
                          <a:sym typeface="Times New Roman Bold"/>
                        </a:rPr>
                        <a:t>Limitations </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256507">
                <a:tc>
                  <a:txBody>
                    <a:bodyPr/>
                    <a:lstStyle/>
                    <a:p>
                      <a:pPr algn="l">
                        <a:lnSpc>
                          <a:spcPts val="2379"/>
                        </a:lnSpc>
                        <a:defRPr/>
                      </a:pPr>
                      <a:r>
                        <a:rPr lang="en-US" sz="1699" b="1">
                          <a:solidFill>
                            <a:srgbClr val="000000"/>
                          </a:solidFill>
                          <a:latin typeface="Times New Roman Bold"/>
                          <a:ea typeface="Times New Roman Bold"/>
                          <a:cs typeface="Times New Roman Bold"/>
                          <a:sym typeface="Times New Roman Bold"/>
                        </a:rPr>
                        <a:t>Clustering And Deep Reinforcement</a:t>
                      </a:r>
                      <a:endParaRPr lang="en-US" sz="1100"/>
                    </a:p>
                    <a:p>
                      <a:pPr algn="l">
                        <a:lnSpc>
                          <a:spcPts val="2379"/>
                        </a:lnSpc>
                      </a:pPr>
                      <a:r>
                        <a:rPr lang="en-US" sz="1699" b="1">
                          <a:solidFill>
                            <a:srgbClr val="000000"/>
                          </a:solidFill>
                          <a:latin typeface="Times New Roman Bold"/>
                          <a:ea typeface="Times New Roman Bold"/>
                          <a:cs typeface="Times New Roman Bold"/>
                          <a:sym typeface="Times New Roman Bold"/>
                        </a:rPr>
                        <a:t>Learning Based Multi-Period Portfolio</a:t>
                      </a:r>
                    </a:p>
                    <a:p>
                      <a:pPr algn="l">
                        <a:lnSpc>
                          <a:spcPts val="2379"/>
                        </a:lnSpc>
                      </a:pPr>
                      <a:r>
                        <a:rPr lang="en-US" sz="1699" b="1">
                          <a:solidFill>
                            <a:srgbClr val="000000"/>
                          </a:solidFill>
                          <a:latin typeface="Times New Roman Bold"/>
                          <a:ea typeface="Times New Roman Bold"/>
                          <a:cs typeface="Times New Roman Bold"/>
                          <a:sym typeface="Times New Roman Bold"/>
                        </a:rPr>
                        <a:t>Management Strategy [3]</a:t>
                      </a:r>
                    </a:p>
                    <a:p>
                      <a:pPr algn="l">
                        <a:lnSpc>
                          <a:spcPts val="2379"/>
                        </a:lnSpc>
                      </a:pPr>
                      <a:r>
                        <a:rPr lang="en-US" sz="1699" b="1">
                          <a:solidFill>
                            <a:srgbClr val="000000"/>
                          </a:solidFill>
                          <a:latin typeface="Times New Roman Bold"/>
                          <a:ea typeface="Times New Roman Bold"/>
                          <a:cs typeface="Times New Roman Bold"/>
                          <a:sym typeface="Times New Roman Bold"/>
                        </a:rPr>
                        <a:t>Authors</a:t>
                      </a:r>
                      <a:r>
                        <a:rPr lang="en-US" sz="1699">
                          <a:solidFill>
                            <a:srgbClr val="000000"/>
                          </a:solidFill>
                          <a:latin typeface="Times New Roman"/>
                          <a:ea typeface="Times New Roman"/>
                          <a:cs typeface="Times New Roman"/>
                          <a:sym typeface="Times New Roman"/>
                        </a:rPr>
                        <a:t>: Zhengyong Jianga,b, Jeyan Thiayagalingam, Jionglong Su and Jinjun Liang e</a:t>
                      </a:r>
                    </a:p>
                    <a:p>
                      <a:pPr algn="l">
                        <a:lnSpc>
                          <a:spcPts val="2379"/>
                        </a:lnSpc>
                      </a:pPr>
                      <a:r>
                        <a:rPr lang="en-US" sz="1699" b="1">
                          <a:solidFill>
                            <a:srgbClr val="000000"/>
                          </a:solidFill>
                          <a:latin typeface="Times New Roman Bold"/>
                          <a:ea typeface="Times New Roman Bold"/>
                          <a:cs typeface="Times New Roman Bold"/>
                          <a:sym typeface="Times New Roman Bold"/>
                        </a:rPr>
                        <a:t>Publication Year:</a:t>
                      </a:r>
                      <a:r>
                        <a:rPr lang="en-US" sz="1699">
                          <a:solidFill>
                            <a:srgbClr val="000000"/>
                          </a:solidFill>
                          <a:latin typeface="Times New Roman"/>
                          <a:ea typeface="Times New Roman"/>
                          <a:cs typeface="Times New Roman"/>
                          <a:sym typeface="Times New Roman"/>
                        </a:rPr>
                        <a:t> 2023</a:t>
                      </a:r>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39"/>
                        </a:lnSpc>
                        <a:defRPr/>
                      </a:pPr>
                      <a:r>
                        <a:rPr lang="en-US" sz="1599">
                          <a:solidFill>
                            <a:srgbClr val="000000"/>
                          </a:solidFill>
                          <a:latin typeface="Times New Roman"/>
                          <a:ea typeface="Times New Roman"/>
                          <a:cs typeface="Times New Roman"/>
                          <a:sym typeface="Times New Roman"/>
                        </a:rPr>
                        <a:t>The study aims to optimize portfolio management by clustering financial assets and applying reinforcement learning methods to generate trading actions and determine portfolio allocations.</a:t>
                      </a:r>
                      <a:endParaRPr lang="en-US" sz="1100"/>
                    </a:p>
                    <a:p>
                      <a:pPr algn="l">
                        <a:lnSpc>
                          <a:spcPts val="2239"/>
                        </a:lnSpc>
                      </a:pPr>
                      <a:r>
                        <a:rPr lang="en-US" sz="1599">
                          <a:solidFill>
                            <a:srgbClr val="000000"/>
                          </a:solidFill>
                          <a:latin typeface="Times New Roman"/>
                          <a:ea typeface="Times New Roman"/>
                          <a:cs typeface="Times New Roman"/>
                          <a:sym typeface="Times New Roman"/>
                        </a:rPr>
                        <a:t>Relation to TRAVIA:</a:t>
                      </a:r>
                    </a:p>
                    <a:p>
                      <a:pPr marL="345439" lvl="1" indent="-172720" algn="l">
                        <a:lnSpc>
                          <a:spcPts val="2239"/>
                        </a:lnSpc>
                        <a:buFont typeface="Arial"/>
                        <a:buChar char="•"/>
                      </a:pPr>
                      <a:r>
                        <a:rPr lang="en-US" sz="1599">
                          <a:solidFill>
                            <a:srgbClr val="000000"/>
                          </a:solidFill>
                          <a:latin typeface="Times New Roman"/>
                          <a:ea typeface="Times New Roman"/>
                          <a:cs typeface="Times New Roman"/>
                          <a:sym typeface="Times New Roman"/>
                        </a:rPr>
                        <a:t>The clustering-based approach can be adapted for categorizing destinations or user preferences (e.g., budget-friendly, adventure-focused, etc.) to refine personalized travel recommendations in TRAVIA.</a:t>
                      </a:r>
                    </a:p>
                    <a:p>
                      <a:pPr marL="345439" lvl="1" indent="-172720" algn="l">
                        <a:lnSpc>
                          <a:spcPts val="2239"/>
                        </a:lnSpc>
                        <a:buFont typeface="Arial"/>
                        <a:buChar char="•"/>
                      </a:pPr>
                      <a:r>
                        <a:rPr lang="en-US" sz="1599">
                          <a:solidFill>
                            <a:srgbClr val="000000"/>
                          </a:solidFill>
                          <a:latin typeface="Times New Roman"/>
                          <a:ea typeface="Times New Roman"/>
                          <a:cs typeface="Times New Roman"/>
                          <a:sym typeface="Times New Roman"/>
                        </a:rPr>
                        <a:t>Reinforcement learning (RL) strategies align with the needs of dynamic itinerary adjustments in TRAVIA, addressing user feedback and real-time data such as events or location changes.</a:t>
                      </a:r>
                    </a:p>
                    <a:p>
                      <a:pPr algn="l">
                        <a:lnSpc>
                          <a:spcPts val="2239"/>
                        </a:lnSpc>
                      </a:pPr>
                      <a:endParaRPr lang="en-US" sz="1599">
                        <a:solidFill>
                          <a:srgbClr val="000000"/>
                        </a:solidFill>
                        <a:latin typeface="Times New Roman"/>
                        <a:ea typeface="Times New Roman"/>
                        <a:cs typeface="Times New Roman"/>
                        <a:sym typeface="Times New Roman"/>
                      </a:endParaRPr>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367029" lvl="1" indent="-183514" algn="l">
                        <a:lnSpc>
                          <a:spcPts val="2379"/>
                        </a:lnSpc>
                        <a:buAutoNum type="arabicPeriod"/>
                        <a:defRPr/>
                      </a:pPr>
                      <a:r>
                        <a:rPr lang="en-US" sz="1699">
                          <a:solidFill>
                            <a:srgbClr val="000000"/>
                          </a:solidFill>
                          <a:latin typeface="Times New Roman"/>
                          <a:ea typeface="Times New Roman"/>
                          <a:cs typeface="Times New Roman"/>
                          <a:sym typeface="Times New Roman"/>
                        </a:rPr>
                        <a:t>Clustering: Used the DBSCAN method</a:t>
                      </a:r>
                      <a:endParaRPr lang="en-US" sz="1100"/>
                    </a:p>
                    <a:p>
                      <a:pPr marL="367029" lvl="1" indent="-183514" algn="l">
                        <a:lnSpc>
                          <a:spcPts val="2379"/>
                        </a:lnSpc>
                        <a:buAutoNum type="arabicPeriod"/>
                      </a:pPr>
                      <a:r>
                        <a:rPr lang="en-US" sz="1699">
                          <a:solidFill>
                            <a:srgbClr val="000000"/>
                          </a:solidFill>
                          <a:latin typeface="Times New Roman"/>
                          <a:ea typeface="Times New Roman"/>
                          <a:cs typeface="Times New Roman"/>
                          <a:sym typeface="Times New Roman"/>
                        </a:rPr>
                        <a:t>Reinforcement Learning</a:t>
                      </a:r>
                    </a:p>
                    <a:p>
                      <a:pPr algn="l">
                        <a:lnSpc>
                          <a:spcPts val="2379"/>
                        </a:lnSpc>
                      </a:pPr>
                      <a:endParaRPr lang="en-US" sz="1699">
                        <a:solidFill>
                          <a:srgbClr val="000000"/>
                        </a:solidFill>
                        <a:latin typeface="Times New Roman"/>
                        <a:ea typeface="Times New Roman"/>
                        <a:cs typeface="Times New Roman"/>
                        <a:sym typeface="Times New Roman"/>
                      </a:endParaRPr>
                    </a:p>
                    <a:p>
                      <a:pPr algn="l">
                        <a:lnSpc>
                          <a:spcPts val="2379"/>
                        </a:lnSpc>
                      </a:pPr>
                      <a:r>
                        <a:rPr lang="en-US" sz="1699">
                          <a:solidFill>
                            <a:srgbClr val="000000"/>
                          </a:solidFill>
                          <a:latin typeface="Times New Roman"/>
                          <a:ea typeface="Times New Roman"/>
                          <a:cs typeface="Times New Roman"/>
                          <a:sym typeface="Times New Roman"/>
                        </a:rPr>
                        <a:t>Relation to TRAVIA:</a:t>
                      </a:r>
                    </a:p>
                    <a:p>
                      <a:pPr marL="367029" lvl="1" indent="-183514" algn="l">
                        <a:lnSpc>
                          <a:spcPts val="2379"/>
                        </a:lnSpc>
                        <a:buFont typeface="Arial"/>
                        <a:buChar char="•"/>
                      </a:pPr>
                      <a:r>
                        <a:rPr lang="en-US" sz="1699">
                          <a:solidFill>
                            <a:srgbClr val="000000"/>
                          </a:solidFill>
                          <a:latin typeface="Times New Roman"/>
                          <a:ea typeface="Times New Roman"/>
                          <a:cs typeface="Times New Roman"/>
                          <a:sym typeface="Times New Roman"/>
                        </a:rPr>
                        <a:t>Clustering: The DBSCAN clustering method can group destinations or events based on user preferences and environmental attributes, enabling nuanced recommendations.</a:t>
                      </a:r>
                    </a:p>
                    <a:p>
                      <a:pPr marL="367029" lvl="1" indent="-183514" algn="l">
                        <a:lnSpc>
                          <a:spcPts val="2379"/>
                        </a:lnSpc>
                        <a:buFont typeface="Arial"/>
                        <a:buChar char="•"/>
                      </a:pPr>
                      <a:r>
                        <a:rPr lang="en-US" sz="1699">
                          <a:solidFill>
                            <a:srgbClr val="000000"/>
                          </a:solidFill>
                          <a:latin typeface="Times New Roman"/>
                          <a:ea typeface="Times New Roman"/>
                          <a:cs typeface="Times New Roman"/>
                          <a:sym typeface="Times New Roman"/>
                        </a:rPr>
                        <a:t>Reinforcement Learning: A3C and DDPG algorithms can be repurposed for itinerary planning. </a:t>
                      </a:r>
                    </a:p>
                    <a:p>
                      <a:pPr marL="367029" lvl="1" indent="-183514" algn="l">
                        <a:lnSpc>
                          <a:spcPts val="2379"/>
                        </a:lnSpc>
                        <a:buFont typeface="Arial"/>
                        <a:buChar char="•"/>
                      </a:pPr>
                      <a:r>
                        <a:rPr lang="en-US" sz="1699">
                          <a:solidFill>
                            <a:srgbClr val="000000"/>
                          </a:solidFill>
                          <a:latin typeface="Times New Roman"/>
                          <a:ea typeface="Times New Roman"/>
                          <a:cs typeface="Times New Roman"/>
                          <a:sym typeface="Times New Roman"/>
                        </a:rPr>
                        <a:t>Metrics: Similar performance metrics, such as user satisfaction or alignment with preferences, can be used to validate TRAVIA’s recommendations.</a:t>
                      </a:r>
                    </a:p>
                    <a:p>
                      <a:pPr algn="l">
                        <a:lnSpc>
                          <a:spcPts val="2379"/>
                        </a:lnSpc>
                      </a:pPr>
                      <a:endParaRPr lang="en-US" sz="1699">
                        <a:solidFill>
                          <a:srgbClr val="000000"/>
                        </a:solidFill>
                        <a:latin typeface="Times New Roman"/>
                        <a:ea typeface="Times New Roman"/>
                        <a:cs typeface="Times New Roman"/>
                        <a:sym typeface="Times New Roman"/>
                      </a:endParaRPr>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379"/>
                        </a:lnSpc>
                        <a:defRPr/>
                      </a:pPr>
                      <a:r>
                        <a:rPr lang="en-US" sz="1699">
                          <a:solidFill>
                            <a:srgbClr val="000000"/>
                          </a:solidFill>
                          <a:latin typeface="Times New Roman"/>
                          <a:ea typeface="Times New Roman"/>
                          <a:cs typeface="Times New Roman"/>
                          <a:sym typeface="Times New Roman"/>
                        </a:rPr>
                        <a:t>The integration of clustering with RL outperformed other strategies, achieving higher returns (151.29% cumulative portfolio wealth) and lower risk (Max Drawdown reduced from 0.148 to 0.089).</a:t>
                      </a:r>
                      <a:endParaRPr lang="en-US" sz="1100"/>
                    </a:p>
                    <a:p>
                      <a:pPr algn="l">
                        <a:lnSpc>
                          <a:spcPts val="2379"/>
                        </a:lnSpc>
                      </a:pPr>
                      <a:r>
                        <a:rPr lang="en-US" sz="1699">
                          <a:solidFill>
                            <a:srgbClr val="000000"/>
                          </a:solidFill>
                          <a:latin typeface="Times New Roman"/>
                          <a:ea typeface="Times New Roman"/>
                          <a:cs typeface="Times New Roman"/>
                          <a:sym typeface="Times New Roman"/>
                        </a:rPr>
                        <a:t>Relation to Travia:</a:t>
                      </a:r>
                    </a:p>
                    <a:p>
                      <a:pPr marL="367029" lvl="1" indent="-183514" algn="l">
                        <a:lnSpc>
                          <a:spcPts val="2379"/>
                        </a:lnSpc>
                        <a:buFont typeface="Arial"/>
                        <a:buChar char="•"/>
                      </a:pPr>
                      <a:r>
                        <a:rPr lang="en-US" sz="1699">
                          <a:solidFill>
                            <a:srgbClr val="000000"/>
                          </a:solidFill>
                          <a:latin typeface="Times New Roman"/>
                          <a:ea typeface="Times New Roman"/>
                          <a:cs typeface="Times New Roman"/>
                          <a:sym typeface="Times New Roman"/>
                        </a:rPr>
                        <a:t>The superior performance of clustering and RL in this study underscores their applicability in Travia. By clustering user preferences and applying RL to adaptively refine travel plans, Travia can ensure higher satisfaction rates.</a:t>
                      </a:r>
                    </a:p>
                    <a:p>
                      <a:pPr marL="367029" lvl="1" indent="-183514" algn="l">
                        <a:lnSpc>
                          <a:spcPts val="2379"/>
                        </a:lnSpc>
                        <a:buFont typeface="Arial"/>
                        <a:buChar char="•"/>
                      </a:pPr>
                      <a:r>
                        <a:rPr lang="en-US" sz="1699">
                          <a:solidFill>
                            <a:srgbClr val="000000"/>
                          </a:solidFill>
                          <a:latin typeface="Times New Roman"/>
                          <a:ea typeface="Times New Roman"/>
                          <a:cs typeface="Times New Roman"/>
                          <a:sym typeface="Times New Roman"/>
                        </a:rPr>
                        <a:t>Metrics like Max Drawdown can inspire analogous measures (e.g., deviation from user preferences or budget overruns) for assessing travel plan quality.</a:t>
                      </a:r>
                    </a:p>
                    <a:p>
                      <a:pPr algn="l">
                        <a:lnSpc>
                          <a:spcPts val="2379"/>
                        </a:lnSpc>
                      </a:pPr>
                      <a:endParaRPr lang="en-US" sz="1699">
                        <a:solidFill>
                          <a:srgbClr val="000000"/>
                        </a:solidFill>
                        <a:latin typeface="Times New Roman"/>
                        <a:ea typeface="Times New Roman"/>
                        <a:cs typeface="Times New Roman"/>
                        <a:sym typeface="Times New Roman"/>
                      </a:endParaRPr>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379"/>
                        </a:lnSpc>
                        <a:defRPr/>
                      </a:pPr>
                      <a:r>
                        <a:rPr lang="en-US" sz="1699">
                          <a:solidFill>
                            <a:srgbClr val="000000"/>
                          </a:solidFill>
                          <a:latin typeface="Times New Roman"/>
                          <a:ea typeface="Times New Roman"/>
                          <a:cs typeface="Times New Roman"/>
                          <a:sym typeface="Times New Roman"/>
                        </a:rPr>
                        <a:t>The study used stock trading data from 800 stocks across the Shanghai Stock Exchange and NASDAQ, leveraging financial indicators for clustering and training RL models.</a:t>
                      </a:r>
                      <a:endParaRPr lang="en-US" sz="1100"/>
                    </a:p>
                    <a:p>
                      <a:pPr algn="l">
                        <a:lnSpc>
                          <a:spcPts val="2379"/>
                        </a:lnSpc>
                      </a:pPr>
                      <a:r>
                        <a:rPr lang="en-US" sz="1699">
                          <a:solidFill>
                            <a:srgbClr val="000000"/>
                          </a:solidFill>
                          <a:latin typeface="Times New Roman"/>
                          <a:ea typeface="Times New Roman"/>
                          <a:cs typeface="Times New Roman"/>
                          <a:sym typeface="Times New Roman"/>
                        </a:rPr>
                        <a:t>Relation to TRAVIA:</a:t>
                      </a:r>
                    </a:p>
                    <a:p>
                      <a:pPr algn="l">
                        <a:lnSpc>
                          <a:spcPts val="2379"/>
                        </a:lnSpc>
                      </a:pPr>
                      <a:r>
                        <a:rPr lang="en-US" sz="1699">
                          <a:solidFill>
                            <a:srgbClr val="000000"/>
                          </a:solidFill>
                          <a:latin typeface="Times New Roman"/>
                          <a:ea typeface="Times New Roman"/>
                          <a:cs typeface="Times New Roman"/>
                          <a:sym typeface="Times New Roman"/>
                        </a:rPr>
                        <a:t>Instead of financial indicators, </a:t>
                      </a:r>
                      <a:r>
                        <a:rPr lang="en-US" sz="1699" i="1">
                          <a:solidFill>
                            <a:srgbClr val="000000"/>
                          </a:solidFill>
                          <a:latin typeface="Times New Roman Italics"/>
                          <a:ea typeface="Times New Roman Italics"/>
                          <a:cs typeface="Times New Roman Italics"/>
                          <a:sym typeface="Times New Roman Italics"/>
                        </a:rPr>
                        <a:t>TRAVIA </a:t>
                      </a:r>
                      <a:r>
                        <a:rPr lang="en-US" sz="1699">
                          <a:solidFill>
                            <a:srgbClr val="000000"/>
                          </a:solidFill>
                          <a:latin typeface="Times New Roman"/>
                          <a:ea typeface="Times New Roman"/>
                          <a:cs typeface="Times New Roman"/>
                          <a:sym typeface="Times New Roman"/>
                        </a:rPr>
                        <a:t>would use datasets comprising user demographics, destination attributes, and preferences. These datasets should include:</a:t>
                      </a:r>
                    </a:p>
                    <a:p>
                      <a:pPr marL="734055" lvl="2" indent="-244685" algn="l">
                        <a:lnSpc>
                          <a:spcPts val="2379"/>
                        </a:lnSpc>
                        <a:buFont typeface="Arial"/>
                        <a:buChar char="⚬"/>
                      </a:pPr>
                      <a:r>
                        <a:rPr lang="en-US" sz="1699">
                          <a:solidFill>
                            <a:srgbClr val="000000"/>
                          </a:solidFill>
                          <a:latin typeface="Times New Roman"/>
                          <a:ea typeface="Times New Roman"/>
                          <a:cs typeface="Times New Roman"/>
                          <a:sym typeface="Times New Roman"/>
                        </a:rPr>
                        <a:t>Budget constraints</a:t>
                      </a:r>
                    </a:p>
                    <a:p>
                      <a:pPr marL="734055" lvl="2" indent="-244685" algn="l">
                        <a:lnSpc>
                          <a:spcPts val="2379"/>
                        </a:lnSpc>
                        <a:buFont typeface="Arial"/>
                        <a:buChar char="⚬"/>
                      </a:pPr>
                      <a:r>
                        <a:rPr lang="en-US" sz="1699">
                          <a:solidFill>
                            <a:srgbClr val="000000"/>
                          </a:solidFill>
                          <a:latin typeface="Times New Roman"/>
                          <a:ea typeface="Times New Roman"/>
                          <a:cs typeface="Times New Roman"/>
                          <a:sym typeface="Times New Roman"/>
                        </a:rPr>
                        <a:t>Real-time events</a:t>
                      </a:r>
                    </a:p>
                    <a:p>
                      <a:pPr marL="734055" lvl="2" indent="-244685" algn="l">
                        <a:lnSpc>
                          <a:spcPts val="2379"/>
                        </a:lnSpc>
                        <a:buFont typeface="Arial"/>
                        <a:buChar char="⚬"/>
                      </a:pPr>
                      <a:r>
                        <a:rPr lang="en-US" sz="1699">
                          <a:solidFill>
                            <a:srgbClr val="000000"/>
                          </a:solidFill>
                          <a:latin typeface="Times New Roman"/>
                          <a:ea typeface="Times New Roman"/>
                          <a:cs typeface="Times New Roman"/>
                          <a:sym typeface="Times New Roman"/>
                        </a:rPr>
                        <a:t>User feedback</a:t>
                      </a:r>
                    </a:p>
                    <a:p>
                      <a:pPr algn="l">
                        <a:lnSpc>
                          <a:spcPts val="2379"/>
                        </a:lnSpc>
                      </a:pPr>
                      <a:r>
                        <a:rPr lang="en-US" sz="1699">
                          <a:solidFill>
                            <a:srgbClr val="000000"/>
                          </a:solidFill>
                          <a:latin typeface="Times New Roman"/>
                          <a:ea typeface="Times New Roman"/>
                          <a:cs typeface="Times New Roman"/>
                          <a:sym typeface="Times New Roman"/>
                        </a:rPr>
                        <a:t>The structured approach to dataset pre-processing (e.g., dimensionality reduction) is directly transferable to </a:t>
                      </a:r>
                      <a:r>
                        <a:rPr lang="en-US" sz="1699" i="1">
                          <a:solidFill>
                            <a:srgbClr val="000000"/>
                          </a:solidFill>
                          <a:latin typeface="Times New Roman Italics"/>
                          <a:ea typeface="Times New Roman Italics"/>
                          <a:cs typeface="Times New Roman Italics"/>
                          <a:sym typeface="Times New Roman Italics"/>
                        </a:rPr>
                        <a:t>TRAVIA </a:t>
                      </a:r>
                      <a:r>
                        <a:rPr lang="en-US" sz="1699">
                          <a:solidFill>
                            <a:srgbClr val="000000"/>
                          </a:solidFill>
                          <a:latin typeface="Times New Roman"/>
                          <a:ea typeface="Times New Roman"/>
                          <a:cs typeface="Times New Roman"/>
                          <a:sym typeface="Times New Roman"/>
                        </a:rPr>
                        <a:t>for handling complex, multidimensional user data.</a:t>
                      </a:r>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379"/>
                        </a:lnSpc>
                        <a:defRPr/>
                      </a:pPr>
                      <a:endParaRPr lang="en-US" sz="1100"/>
                    </a:p>
                    <a:p>
                      <a:pPr marL="367029" lvl="1" indent="-183514" algn="l">
                        <a:lnSpc>
                          <a:spcPts val="2379"/>
                        </a:lnSpc>
                        <a:buAutoNum type="arabicPeriod"/>
                      </a:pPr>
                      <a:r>
                        <a:rPr lang="en-US" sz="1699">
                          <a:solidFill>
                            <a:srgbClr val="000000"/>
                          </a:solidFill>
                          <a:latin typeface="Times New Roman"/>
                          <a:ea typeface="Times New Roman"/>
                          <a:cs typeface="Times New Roman"/>
                          <a:sym typeface="Times New Roman"/>
                        </a:rPr>
                        <a:t>Action Space: The vast action space posed challenges for DDPG in large datasets.</a:t>
                      </a:r>
                    </a:p>
                    <a:p>
                      <a:pPr algn="l">
                        <a:lnSpc>
                          <a:spcPts val="2379"/>
                        </a:lnSpc>
                      </a:pPr>
                      <a:r>
                        <a:rPr lang="en-US" sz="1699">
                          <a:solidFill>
                            <a:srgbClr val="000000"/>
                          </a:solidFill>
                          <a:latin typeface="Times New Roman"/>
                          <a:ea typeface="Times New Roman"/>
                          <a:cs typeface="Times New Roman"/>
                          <a:sym typeface="Times New Roman"/>
                        </a:rPr>
                        <a:t>Relation to TRAVIA:</a:t>
                      </a:r>
                    </a:p>
                    <a:p>
                      <a:pPr marL="367029" lvl="1" indent="-183514" algn="l">
                        <a:lnSpc>
                          <a:spcPts val="2379"/>
                        </a:lnSpc>
                        <a:buFont typeface="Arial"/>
                        <a:buChar char="•"/>
                      </a:pPr>
                      <a:r>
                        <a:rPr lang="en-US" sz="1699">
                          <a:solidFill>
                            <a:srgbClr val="000000"/>
                          </a:solidFill>
                          <a:latin typeface="Times New Roman"/>
                          <a:ea typeface="Times New Roman"/>
                          <a:cs typeface="Times New Roman"/>
                          <a:sym typeface="Times New Roman"/>
                        </a:rPr>
                        <a:t>Dataset Size: Assembling comprehensive data on user behaviour, destinations, and events will be crucial for TRAVIA to achieve reliable clustering and planning outcomes.</a:t>
                      </a:r>
                    </a:p>
                    <a:p>
                      <a:pPr algn="l">
                        <a:lnSpc>
                          <a:spcPts val="2379"/>
                        </a:lnSpc>
                      </a:pPr>
                      <a:endParaRPr lang="en-US" sz="1699">
                        <a:solidFill>
                          <a:srgbClr val="000000"/>
                        </a:solidFill>
                        <a:latin typeface="Times New Roman"/>
                        <a:ea typeface="Times New Roman"/>
                        <a:cs typeface="Times New Roman"/>
                        <a:sym typeface="Times New Roman"/>
                      </a:endParaRPr>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334864" y="1028700"/>
          <a:ext cx="17618273" cy="8594551"/>
        </p:xfrm>
        <a:graphic>
          <a:graphicData uri="http://schemas.openxmlformats.org/drawingml/2006/table">
            <a:tbl>
              <a:tblPr/>
              <a:tblGrid>
                <a:gridCol w="2936379">
                  <a:extLst>
                    <a:ext uri="{9D8B030D-6E8A-4147-A177-3AD203B41FA5}">
                      <a16:colId xmlns:a16="http://schemas.microsoft.com/office/drawing/2014/main" val="20000"/>
                    </a:ext>
                  </a:extLst>
                </a:gridCol>
                <a:gridCol w="2936379">
                  <a:extLst>
                    <a:ext uri="{9D8B030D-6E8A-4147-A177-3AD203B41FA5}">
                      <a16:colId xmlns:a16="http://schemas.microsoft.com/office/drawing/2014/main" val="20001"/>
                    </a:ext>
                  </a:extLst>
                </a:gridCol>
                <a:gridCol w="3371069">
                  <a:extLst>
                    <a:ext uri="{9D8B030D-6E8A-4147-A177-3AD203B41FA5}">
                      <a16:colId xmlns:a16="http://schemas.microsoft.com/office/drawing/2014/main" val="20002"/>
                    </a:ext>
                  </a:extLst>
                </a:gridCol>
                <a:gridCol w="2501688">
                  <a:extLst>
                    <a:ext uri="{9D8B030D-6E8A-4147-A177-3AD203B41FA5}">
                      <a16:colId xmlns:a16="http://schemas.microsoft.com/office/drawing/2014/main" val="20003"/>
                    </a:ext>
                  </a:extLst>
                </a:gridCol>
                <a:gridCol w="2936379">
                  <a:extLst>
                    <a:ext uri="{9D8B030D-6E8A-4147-A177-3AD203B41FA5}">
                      <a16:colId xmlns:a16="http://schemas.microsoft.com/office/drawing/2014/main" val="20004"/>
                    </a:ext>
                  </a:extLst>
                </a:gridCol>
                <a:gridCol w="2936379">
                  <a:extLst>
                    <a:ext uri="{9D8B030D-6E8A-4147-A177-3AD203B41FA5}">
                      <a16:colId xmlns:a16="http://schemas.microsoft.com/office/drawing/2014/main" val="20005"/>
                    </a:ext>
                  </a:extLst>
                </a:gridCol>
              </a:tblGrid>
              <a:tr h="976716">
                <a:tc>
                  <a:txBody>
                    <a:bodyPr/>
                    <a:lstStyle/>
                    <a:p>
                      <a:pPr algn="l">
                        <a:lnSpc>
                          <a:spcPts val="2799"/>
                        </a:lnSpc>
                        <a:defRPr/>
                      </a:pPr>
                      <a:r>
                        <a:rPr lang="en-US" sz="1999" b="1">
                          <a:solidFill>
                            <a:srgbClr val="000000"/>
                          </a:solidFill>
                          <a:latin typeface="Times New Roman Bold"/>
                          <a:ea typeface="Times New Roman Bold"/>
                          <a:cs typeface="Times New Roman Bold"/>
                          <a:sym typeface="Times New Roman Bold"/>
                        </a:rPr>
                        <a:t>Title, Author, and Publication Year.</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b="1">
                          <a:solidFill>
                            <a:srgbClr val="000000"/>
                          </a:solidFill>
                          <a:latin typeface="Times New Roman Bold"/>
                          <a:ea typeface="Times New Roman Bold"/>
                          <a:cs typeface="Times New Roman Bold"/>
                          <a:sym typeface="Times New Roman Bold"/>
                        </a:rPr>
                        <a:t>Objective</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b="1">
                          <a:solidFill>
                            <a:srgbClr val="000000"/>
                          </a:solidFill>
                          <a:latin typeface="Times New Roman Bold"/>
                          <a:ea typeface="Times New Roman Bold"/>
                          <a:cs typeface="Times New Roman Bold"/>
                          <a:sym typeface="Times New Roman Bold"/>
                        </a:rPr>
                        <a:t>Method</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b="1">
                          <a:solidFill>
                            <a:srgbClr val="000000"/>
                          </a:solidFill>
                          <a:latin typeface="Times New Roman Bold"/>
                          <a:ea typeface="Times New Roman Bold"/>
                          <a:cs typeface="Times New Roman Bold"/>
                          <a:sym typeface="Times New Roman Bold"/>
                        </a:rPr>
                        <a:t>Result</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b="1">
                          <a:solidFill>
                            <a:srgbClr val="000000"/>
                          </a:solidFill>
                          <a:latin typeface="Times New Roman Bold"/>
                          <a:ea typeface="Times New Roman Bold"/>
                          <a:cs typeface="Times New Roman Bold"/>
                          <a:sym typeface="Times New Roman Bold"/>
                        </a:rPr>
                        <a:t>Dataset</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b="1">
                          <a:solidFill>
                            <a:srgbClr val="000000"/>
                          </a:solidFill>
                          <a:latin typeface="Times New Roman Bold"/>
                          <a:ea typeface="Times New Roman Bold"/>
                          <a:cs typeface="Times New Roman Bold"/>
                          <a:sym typeface="Times New Roman Bold"/>
                        </a:rPr>
                        <a:t>Limitations </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617835">
                <a:tc>
                  <a:txBody>
                    <a:bodyPr/>
                    <a:lstStyle/>
                    <a:p>
                      <a:pPr algn="l">
                        <a:lnSpc>
                          <a:spcPts val="2939"/>
                        </a:lnSpc>
                        <a:defRPr/>
                      </a:pPr>
                      <a:r>
                        <a:rPr lang="en-US" sz="2099" b="1">
                          <a:solidFill>
                            <a:srgbClr val="000000"/>
                          </a:solidFill>
                          <a:latin typeface="Times New Roman Bold"/>
                          <a:ea typeface="Times New Roman Bold"/>
                          <a:cs typeface="Times New Roman Bold"/>
                          <a:sym typeface="Times New Roman Bold"/>
                        </a:rPr>
                        <a:t>Trip Planner Using Generative AI [4]</a:t>
                      </a:r>
                      <a:endParaRPr lang="en-US" sz="1100"/>
                    </a:p>
                    <a:p>
                      <a:pPr algn="l">
                        <a:lnSpc>
                          <a:spcPts val="1540"/>
                        </a:lnSpc>
                      </a:pPr>
                      <a:endParaRPr lang="en-US" sz="1100"/>
                    </a:p>
                    <a:p>
                      <a:pPr algn="l">
                        <a:lnSpc>
                          <a:spcPts val="2519"/>
                        </a:lnSpc>
                      </a:pPr>
                      <a:r>
                        <a:rPr lang="en-US" sz="1799" b="1">
                          <a:solidFill>
                            <a:srgbClr val="000000"/>
                          </a:solidFill>
                          <a:latin typeface="Times New Roman Bold"/>
                          <a:ea typeface="Times New Roman Bold"/>
                          <a:cs typeface="Times New Roman Bold"/>
                          <a:sym typeface="Times New Roman Bold"/>
                        </a:rPr>
                        <a:t>Authors</a:t>
                      </a:r>
                      <a:r>
                        <a:rPr lang="en-US" sz="1799">
                          <a:solidFill>
                            <a:srgbClr val="000000"/>
                          </a:solidFill>
                          <a:latin typeface="Times New Roman"/>
                          <a:ea typeface="Times New Roman"/>
                          <a:cs typeface="Times New Roman"/>
                          <a:sym typeface="Times New Roman"/>
                        </a:rPr>
                        <a:t>:K Venkat Manideep1, R Atuliya2, Vinayak Viswan3,</a:t>
                      </a:r>
                    </a:p>
                    <a:p>
                      <a:pPr algn="l">
                        <a:lnSpc>
                          <a:spcPts val="2519"/>
                        </a:lnSpc>
                      </a:pPr>
                      <a:r>
                        <a:rPr lang="en-US" sz="1799">
                          <a:solidFill>
                            <a:srgbClr val="000000"/>
                          </a:solidFill>
                          <a:latin typeface="Times New Roman"/>
                          <a:ea typeface="Times New Roman"/>
                          <a:cs typeface="Times New Roman"/>
                          <a:sym typeface="Times New Roman"/>
                        </a:rPr>
                        <a:t>Durgapu Aakash Ganesh4, Spoorti B Reddy5, Prof. Sahana Shetty6</a:t>
                      </a:r>
                    </a:p>
                    <a:p>
                      <a:pPr algn="l">
                        <a:lnSpc>
                          <a:spcPts val="2519"/>
                        </a:lnSpc>
                      </a:pPr>
                      <a:r>
                        <a:rPr lang="en-US" sz="1799" b="1">
                          <a:solidFill>
                            <a:srgbClr val="000000"/>
                          </a:solidFill>
                          <a:latin typeface="Times New Roman Bold"/>
                          <a:ea typeface="Times New Roman Bold"/>
                          <a:cs typeface="Times New Roman Bold"/>
                          <a:sym typeface="Times New Roman Bold"/>
                        </a:rPr>
                        <a:t>Publication Year</a:t>
                      </a:r>
                      <a:r>
                        <a:rPr lang="en-US" sz="1799">
                          <a:solidFill>
                            <a:srgbClr val="000000"/>
                          </a:solidFill>
                          <a:latin typeface="Times New Roman"/>
                          <a:ea typeface="Times New Roman"/>
                          <a:cs typeface="Times New Roman"/>
                          <a:sym typeface="Times New Roman"/>
                        </a:rPr>
                        <a:t>: 2024</a:t>
                      </a:r>
                    </a:p>
                    <a:p>
                      <a:pPr algn="l">
                        <a:lnSpc>
                          <a:spcPts val="2519"/>
                        </a:lnSpc>
                      </a:pPr>
                      <a:endParaRPr lang="en-US" sz="1799">
                        <a:solidFill>
                          <a:srgbClr val="000000"/>
                        </a:solidFill>
                        <a:latin typeface="Times New Roman"/>
                        <a:ea typeface="Times New Roman"/>
                        <a:cs typeface="Times New Roman"/>
                        <a:sym typeface="Times New Roman"/>
                      </a:endParaRPr>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410208" lvl="1" indent="-205104" algn="l">
                        <a:lnSpc>
                          <a:spcPts val="2659"/>
                        </a:lnSpc>
                        <a:buFont typeface="Arial"/>
                        <a:buChar char="•"/>
                        <a:defRPr/>
                      </a:pPr>
                      <a:r>
                        <a:rPr lang="en-US" sz="1899">
                          <a:solidFill>
                            <a:srgbClr val="000000"/>
                          </a:solidFill>
                          <a:latin typeface="Times New Roman"/>
                          <a:ea typeface="Times New Roman"/>
                          <a:cs typeface="Times New Roman"/>
                          <a:sym typeface="Times New Roman"/>
                        </a:rPr>
                        <a:t>To create a personalized trip planning application leveraging generative AI for itinerary generation.The paper introduces an AI-powered trip planner that aims to simplify trip planning by offering personalized recommendations and schedules.</a:t>
                      </a:r>
                      <a:endParaRPr lang="en-US" sz="1100"/>
                    </a:p>
                    <a:p>
                      <a:pPr marL="410208" lvl="1" indent="-205104" algn="l">
                        <a:lnSpc>
                          <a:spcPts val="2659"/>
                        </a:lnSpc>
                        <a:buFont typeface="Arial"/>
                        <a:buChar char="•"/>
                      </a:pPr>
                      <a:r>
                        <a:rPr lang="en-US" sz="1899">
                          <a:solidFill>
                            <a:srgbClr val="000000"/>
                          </a:solidFill>
                          <a:latin typeface="Times New Roman"/>
                          <a:ea typeface="Times New Roman"/>
                          <a:cs typeface="Times New Roman"/>
                          <a:sym typeface="Times New Roman"/>
                        </a:rPr>
                        <a:t>It leverages user preferences, historical data, and real-time updates to optimize travel experiences</a:t>
                      </a:r>
                    </a:p>
                    <a:p>
                      <a:pPr algn="l">
                        <a:lnSpc>
                          <a:spcPts val="3499"/>
                        </a:lnSpc>
                      </a:pPr>
                      <a:endParaRPr lang="en-US" sz="1899">
                        <a:solidFill>
                          <a:srgbClr val="000000"/>
                        </a:solidFill>
                        <a:latin typeface="Times New Roman"/>
                        <a:ea typeface="Times New Roman"/>
                        <a:cs typeface="Times New Roman"/>
                        <a:sym typeface="Times New Roman"/>
                      </a:endParaRPr>
                    </a:p>
                    <a:p>
                      <a:pPr algn="l">
                        <a:lnSpc>
                          <a:spcPts val="3499"/>
                        </a:lnSpc>
                      </a:pPr>
                      <a:endParaRPr lang="en-US" sz="1899">
                        <a:solidFill>
                          <a:srgbClr val="000000"/>
                        </a:solidFill>
                        <a:latin typeface="Times New Roman"/>
                        <a:ea typeface="Times New Roman"/>
                        <a:cs typeface="Times New Roman"/>
                        <a:sym typeface="Times New Roman"/>
                      </a:endParaRPr>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b="1">
                          <a:solidFill>
                            <a:srgbClr val="000000"/>
                          </a:solidFill>
                          <a:latin typeface="Times New Roman Bold"/>
                          <a:ea typeface="Times New Roman Bold"/>
                          <a:cs typeface="Times New Roman Bold"/>
                          <a:sym typeface="Times New Roman Bold"/>
                        </a:rPr>
                        <a:t>Architecture</a:t>
                      </a:r>
                      <a:r>
                        <a:rPr lang="en-US" sz="1899">
                          <a:solidFill>
                            <a:srgbClr val="000000"/>
                          </a:solidFill>
                          <a:latin typeface="Times New Roman"/>
                          <a:ea typeface="Times New Roman"/>
                          <a:cs typeface="Times New Roman"/>
                          <a:sym typeface="Times New Roman"/>
                        </a:rPr>
                        <a:t>: Integration of generative AI models for dynamic itinerary creation. </a:t>
                      </a:r>
                      <a:endParaRPr lang="en-US" sz="1100"/>
                    </a:p>
                    <a:p>
                      <a:pPr algn="l">
                        <a:lnSpc>
                          <a:spcPts val="2659"/>
                        </a:lnSpc>
                      </a:pPr>
                      <a:r>
                        <a:rPr lang="en-US" sz="1899">
                          <a:solidFill>
                            <a:srgbClr val="000000"/>
                          </a:solidFill>
                          <a:latin typeface="Times New Roman"/>
                          <a:ea typeface="Times New Roman"/>
                          <a:cs typeface="Times New Roman"/>
                          <a:sym typeface="Times New Roman"/>
                        </a:rPr>
                        <a:t>Relevance to TRAVIA:</a:t>
                      </a:r>
                    </a:p>
                    <a:p>
                      <a:pPr marL="410208" lvl="1" indent="-205104" algn="l">
                        <a:lnSpc>
                          <a:spcPts val="2659"/>
                        </a:lnSpc>
                        <a:buFont typeface="Arial"/>
                        <a:buChar char="•"/>
                      </a:pPr>
                      <a:r>
                        <a:rPr lang="en-US" sz="1899">
                          <a:solidFill>
                            <a:srgbClr val="000000"/>
                          </a:solidFill>
                          <a:latin typeface="Times New Roman"/>
                          <a:ea typeface="Times New Roman"/>
                          <a:cs typeface="Times New Roman"/>
                          <a:sym typeface="Times New Roman"/>
                        </a:rPr>
                        <a:t>NLP &amp; Generative AI: Use fine-tuned language models for surveys and travel plan generation.</a:t>
                      </a:r>
                    </a:p>
                    <a:p>
                      <a:pPr marL="410208" lvl="1" indent="-205104" algn="l">
                        <a:lnSpc>
                          <a:spcPts val="2659"/>
                        </a:lnSpc>
                        <a:buFont typeface="Arial"/>
                        <a:buChar char="•"/>
                      </a:pPr>
                      <a:r>
                        <a:rPr lang="en-US" sz="1899">
                          <a:solidFill>
                            <a:srgbClr val="000000"/>
                          </a:solidFill>
                          <a:latin typeface="Times New Roman"/>
                          <a:ea typeface="Times New Roman"/>
                          <a:cs typeface="Times New Roman"/>
                          <a:sym typeface="Times New Roman"/>
                        </a:rPr>
                        <a:t>Recommendation Systems: Suggest destinations and activities using collaborative and content-based filtering.</a:t>
                      </a:r>
                    </a:p>
                    <a:p>
                      <a:pPr marL="410208" lvl="1" indent="-205104" algn="l">
                        <a:lnSpc>
                          <a:spcPts val="2659"/>
                        </a:lnSpc>
                        <a:buFont typeface="Arial"/>
                        <a:buChar char="•"/>
                      </a:pPr>
                      <a:r>
                        <a:rPr lang="en-US" sz="1899">
                          <a:solidFill>
                            <a:srgbClr val="000000"/>
                          </a:solidFill>
                          <a:latin typeface="Times New Roman"/>
                          <a:ea typeface="Times New Roman"/>
                          <a:cs typeface="Times New Roman"/>
                          <a:sym typeface="Times New Roman"/>
                        </a:rPr>
                        <a:t>K-Shortest Path: Optimize real-time mapping for efficient routes.</a:t>
                      </a:r>
                    </a:p>
                    <a:p>
                      <a:pPr marL="410208" lvl="1" indent="-205104" algn="l">
                        <a:lnSpc>
                          <a:spcPts val="2659"/>
                        </a:lnSpc>
                        <a:buFont typeface="Arial"/>
                        <a:buChar char="•"/>
                      </a:pPr>
                      <a:r>
                        <a:rPr lang="en-US" sz="1899">
                          <a:solidFill>
                            <a:srgbClr val="000000"/>
                          </a:solidFill>
                          <a:latin typeface="Times New Roman"/>
                          <a:ea typeface="Times New Roman"/>
                          <a:cs typeface="Times New Roman"/>
                          <a:sym typeface="Times New Roman"/>
                        </a:rPr>
                        <a:t>Optimization Algorithms: Create personalized itineraries using constraint-based methods.</a:t>
                      </a:r>
                    </a:p>
                    <a:p>
                      <a:pPr algn="l">
                        <a:lnSpc>
                          <a:spcPts val="2659"/>
                        </a:lnSpc>
                      </a:pPr>
                      <a:endParaRPr lang="en-US" sz="1899">
                        <a:solidFill>
                          <a:srgbClr val="000000"/>
                        </a:solidFill>
                        <a:latin typeface="Times New Roman"/>
                        <a:ea typeface="Times New Roman"/>
                        <a:cs typeface="Times New Roman"/>
                        <a:sym typeface="Times New Roman"/>
                      </a:endParaRPr>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Times New Roman"/>
                          <a:ea typeface="Times New Roman"/>
                          <a:cs typeface="Times New Roman"/>
                          <a:sym typeface="Times New Roman"/>
                        </a:rPr>
                        <a:t>Achieved 85% accuracy in generating itineraries tailored to user preferences and budget constraints.</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Times New Roman"/>
                          <a:ea typeface="Times New Roman"/>
                          <a:cs typeface="Times New Roman"/>
                          <a:sym typeface="Times New Roman"/>
                        </a:rPr>
                        <a:t>Travel-related APIs (e.g., Google Maps, Expedia) and datasets on user reviews, transportation, and accommodations.</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Times New Roman"/>
                          <a:ea typeface="Times New Roman"/>
                          <a:cs typeface="Times New Roman"/>
                          <a:sym typeface="Times New Roman"/>
                        </a:rPr>
                        <a:t>Dependency on external APIs for real-time updates and challenges in balancing cost optimization with user personalization.</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67432" y="1028700"/>
          <a:ext cx="17953136" cy="8050881"/>
        </p:xfrm>
        <a:graphic>
          <a:graphicData uri="http://schemas.openxmlformats.org/drawingml/2006/table">
            <a:tbl>
              <a:tblPr/>
              <a:tblGrid>
                <a:gridCol w="2851485">
                  <a:extLst>
                    <a:ext uri="{9D8B030D-6E8A-4147-A177-3AD203B41FA5}">
                      <a16:colId xmlns:a16="http://schemas.microsoft.com/office/drawing/2014/main" val="20000"/>
                    </a:ext>
                  </a:extLst>
                </a:gridCol>
                <a:gridCol w="3016140">
                  <a:extLst>
                    <a:ext uri="{9D8B030D-6E8A-4147-A177-3AD203B41FA5}">
                      <a16:colId xmlns:a16="http://schemas.microsoft.com/office/drawing/2014/main" val="20001"/>
                    </a:ext>
                  </a:extLst>
                </a:gridCol>
                <a:gridCol w="4873420">
                  <a:extLst>
                    <a:ext uri="{9D8B030D-6E8A-4147-A177-3AD203B41FA5}">
                      <a16:colId xmlns:a16="http://schemas.microsoft.com/office/drawing/2014/main" val="20002"/>
                    </a:ext>
                  </a:extLst>
                </a:gridCol>
                <a:gridCol w="2497534">
                  <a:extLst>
                    <a:ext uri="{9D8B030D-6E8A-4147-A177-3AD203B41FA5}">
                      <a16:colId xmlns:a16="http://schemas.microsoft.com/office/drawing/2014/main" val="20003"/>
                    </a:ext>
                  </a:extLst>
                </a:gridCol>
                <a:gridCol w="2467940">
                  <a:extLst>
                    <a:ext uri="{9D8B030D-6E8A-4147-A177-3AD203B41FA5}">
                      <a16:colId xmlns:a16="http://schemas.microsoft.com/office/drawing/2014/main" val="20004"/>
                    </a:ext>
                  </a:extLst>
                </a:gridCol>
                <a:gridCol w="2246616">
                  <a:extLst>
                    <a:ext uri="{9D8B030D-6E8A-4147-A177-3AD203B41FA5}">
                      <a16:colId xmlns:a16="http://schemas.microsoft.com/office/drawing/2014/main" val="20005"/>
                    </a:ext>
                  </a:extLst>
                </a:gridCol>
              </a:tblGrid>
              <a:tr h="976863">
                <a:tc>
                  <a:txBody>
                    <a:bodyPr/>
                    <a:lstStyle/>
                    <a:p>
                      <a:pPr algn="l">
                        <a:lnSpc>
                          <a:spcPts val="2799"/>
                        </a:lnSpc>
                        <a:defRPr/>
                      </a:pPr>
                      <a:r>
                        <a:rPr lang="en-US" sz="1999" b="1">
                          <a:solidFill>
                            <a:srgbClr val="000000"/>
                          </a:solidFill>
                          <a:latin typeface="Times New Roman Bold"/>
                          <a:ea typeface="Times New Roman Bold"/>
                          <a:cs typeface="Times New Roman Bold"/>
                          <a:sym typeface="Times New Roman Bold"/>
                        </a:rPr>
                        <a:t>Title, Author, and Publication Year.</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b="1">
                          <a:solidFill>
                            <a:srgbClr val="000000"/>
                          </a:solidFill>
                          <a:latin typeface="Times New Roman Bold"/>
                          <a:ea typeface="Times New Roman Bold"/>
                          <a:cs typeface="Times New Roman Bold"/>
                          <a:sym typeface="Times New Roman Bold"/>
                        </a:rPr>
                        <a:t>Objective</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b="1">
                          <a:solidFill>
                            <a:srgbClr val="000000"/>
                          </a:solidFill>
                          <a:latin typeface="Times New Roman Bold"/>
                          <a:ea typeface="Times New Roman Bold"/>
                          <a:cs typeface="Times New Roman Bold"/>
                          <a:sym typeface="Times New Roman Bold"/>
                        </a:rPr>
                        <a:t>Method</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b="1">
                          <a:solidFill>
                            <a:srgbClr val="000000"/>
                          </a:solidFill>
                          <a:latin typeface="Times New Roman Bold"/>
                          <a:ea typeface="Times New Roman Bold"/>
                          <a:cs typeface="Times New Roman Bold"/>
                          <a:sym typeface="Times New Roman Bold"/>
                        </a:rPr>
                        <a:t>Result</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b="1">
                          <a:solidFill>
                            <a:srgbClr val="000000"/>
                          </a:solidFill>
                          <a:latin typeface="Times New Roman Bold"/>
                          <a:ea typeface="Times New Roman Bold"/>
                          <a:cs typeface="Times New Roman Bold"/>
                          <a:sym typeface="Times New Roman Bold"/>
                        </a:rPr>
                        <a:t>Dataset</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b="1">
                          <a:solidFill>
                            <a:srgbClr val="000000"/>
                          </a:solidFill>
                          <a:latin typeface="Times New Roman Bold"/>
                          <a:ea typeface="Times New Roman Bold"/>
                          <a:cs typeface="Times New Roman Bold"/>
                          <a:sym typeface="Times New Roman Bold"/>
                        </a:rPr>
                        <a:t>Limitations </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074018">
                <a:tc>
                  <a:txBody>
                    <a:bodyPr/>
                    <a:lstStyle/>
                    <a:p>
                      <a:pPr algn="l">
                        <a:lnSpc>
                          <a:spcPts val="2239"/>
                        </a:lnSpc>
                        <a:defRPr/>
                      </a:pPr>
                      <a:r>
                        <a:rPr lang="en-US" sz="1599" b="1">
                          <a:solidFill>
                            <a:srgbClr val="000000"/>
                          </a:solidFill>
                          <a:latin typeface="Times New Roman Bold"/>
                          <a:ea typeface="Times New Roman Bold"/>
                          <a:cs typeface="Times New Roman Bold"/>
                          <a:sym typeface="Times New Roman Bold"/>
                        </a:rPr>
                        <a:t>Tuning Reinforcement Learning Parameters for Cluster Selection to Enhance Evolutionary Algorithms [5]</a:t>
                      </a:r>
                      <a:endParaRPr lang="en-US" sz="1100"/>
                    </a:p>
                    <a:p>
                      <a:pPr algn="l">
                        <a:lnSpc>
                          <a:spcPts val="1400"/>
                        </a:lnSpc>
                      </a:pPr>
                      <a:endParaRPr lang="en-US" sz="1100"/>
                    </a:p>
                    <a:p>
                      <a:pPr algn="l">
                        <a:lnSpc>
                          <a:spcPts val="2379"/>
                        </a:lnSpc>
                      </a:pPr>
                      <a:r>
                        <a:rPr lang="en-US" sz="1699" b="1">
                          <a:solidFill>
                            <a:srgbClr val="000000"/>
                          </a:solidFill>
                          <a:latin typeface="Times New Roman Bold"/>
                          <a:ea typeface="Times New Roman Bold"/>
                          <a:cs typeface="Times New Roman Bold"/>
                          <a:sym typeface="Times New Roman Bold"/>
                        </a:rPr>
                        <a:t>Authors</a:t>
                      </a:r>
                      <a:r>
                        <a:rPr lang="en-US" sz="1699">
                          <a:solidFill>
                            <a:srgbClr val="000000"/>
                          </a:solidFill>
                          <a:latin typeface="Times New Roman"/>
                          <a:ea typeface="Times New Roman"/>
                          <a:cs typeface="Times New Roman"/>
                          <a:sym typeface="Times New Roman"/>
                        </a:rPr>
                        <a:t>: Nathan Villavicencio and Michael N. Groves </a:t>
                      </a:r>
                    </a:p>
                    <a:p>
                      <a:pPr algn="l">
                        <a:lnSpc>
                          <a:spcPts val="2379"/>
                        </a:lnSpc>
                      </a:pPr>
                      <a:endParaRPr lang="en-US" sz="1699">
                        <a:solidFill>
                          <a:srgbClr val="000000"/>
                        </a:solidFill>
                        <a:latin typeface="Times New Roman"/>
                        <a:ea typeface="Times New Roman"/>
                        <a:cs typeface="Times New Roman"/>
                        <a:sym typeface="Times New Roman"/>
                      </a:endParaRPr>
                    </a:p>
                    <a:p>
                      <a:pPr algn="l">
                        <a:lnSpc>
                          <a:spcPts val="2379"/>
                        </a:lnSpc>
                      </a:pPr>
                      <a:r>
                        <a:rPr lang="en-US" sz="1699" b="1">
                          <a:solidFill>
                            <a:srgbClr val="000000"/>
                          </a:solidFill>
                          <a:latin typeface="Times New Roman Bold"/>
                          <a:ea typeface="Times New Roman Bold"/>
                          <a:cs typeface="Times New Roman Bold"/>
                          <a:sym typeface="Times New Roman Bold"/>
                        </a:rPr>
                        <a:t>Publication</a:t>
                      </a:r>
                      <a:r>
                        <a:rPr lang="en-US" sz="1699">
                          <a:solidFill>
                            <a:srgbClr val="000000"/>
                          </a:solidFill>
                          <a:latin typeface="Times New Roman"/>
                          <a:ea typeface="Times New Roman"/>
                          <a:cs typeface="Times New Roman"/>
                          <a:sym typeface="Times New Roman"/>
                        </a:rPr>
                        <a:t> </a:t>
                      </a:r>
                      <a:r>
                        <a:rPr lang="en-US" sz="1699" b="1">
                          <a:solidFill>
                            <a:srgbClr val="000000"/>
                          </a:solidFill>
                          <a:latin typeface="Times New Roman Bold"/>
                          <a:ea typeface="Times New Roman Bold"/>
                          <a:cs typeface="Times New Roman Bold"/>
                          <a:sym typeface="Times New Roman Bold"/>
                        </a:rPr>
                        <a:t>Year</a:t>
                      </a:r>
                      <a:r>
                        <a:rPr lang="en-US" sz="1699">
                          <a:solidFill>
                            <a:srgbClr val="000000"/>
                          </a:solidFill>
                          <a:latin typeface="Times New Roman"/>
                          <a:ea typeface="Times New Roman"/>
                          <a:cs typeface="Times New Roman"/>
                          <a:sym typeface="Times New Roman"/>
                        </a:rPr>
                        <a:t>: 2024 </a:t>
                      </a:r>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Times New Roman"/>
                          <a:ea typeface="Times New Roman"/>
                          <a:cs typeface="Times New Roman"/>
                          <a:sym typeface="Times New Roman"/>
                        </a:rPr>
                        <a:t>To optimize travel recommendations using AI by balancing exploration and exploitation in user clustering.</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00000"/>
                          </a:solidFill>
                          <a:latin typeface="Times New Roman"/>
                          <a:ea typeface="Times New Roman"/>
                          <a:cs typeface="Times New Roman"/>
                          <a:sym typeface="Times New Roman"/>
                        </a:rPr>
                        <a:t>Reinforcement learning with dynamic cluster selection, parameter optimization using grid search, Gaussian distribution modeling for preference prediction.</a:t>
                      </a:r>
                      <a:endParaRPr lang="en-US" sz="1100"/>
                    </a:p>
                    <a:p>
                      <a:pPr algn="l">
                        <a:lnSpc>
                          <a:spcPts val="2519"/>
                        </a:lnSpc>
                      </a:pPr>
                      <a:r>
                        <a:rPr lang="en-US" sz="1799" b="1">
                          <a:solidFill>
                            <a:srgbClr val="000000"/>
                          </a:solidFill>
                          <a:latin typeface="Times New Roman Bold"/>
                          <a:ea typeface="Times New Roman Bold"/>
                          <a:cs typeface="Times New Roman Bold"/>
                          <a:sym typeface="Times New Roman Bold"/>
                        </a:rPr>
                        <a:t>Example on TRAVIA:</a:t>
                      </a:r>
                    </a:p>
                    <a:p>
                      <a:pPr algn="l">
                        <a:lnSpc>
                          <a:spcPts val="2519"/>
                        </a:lnSpc>
                      </a:pPr>
                      <a:r>
                        <a:rPr lang="en-US" sz="1799">
                          <a:solidFill>
                            <a:srgbClr val="000000"/>
                          </a:solidFill>
                          <a:latin typeface="Times New Roman"/>
                          <a:ea typeface="Times New Roman"/>
                          <a:cs typeface="Times New Roman"/>
                          <a:sym typeface="Times New Roman"/>
                        </a:rPr>
                        <a:t>Cluster 1: Adventure-seekers.</a:t>
                      </a:r>
                    </a:p>
                    <a:p>
                      <a:pPr algn="l">
                        <a:lnSpc>
                          <a:spcPts val="2519"/>
                        </a:lnSpc>
                      </a:pPr>
                      <a:r>
                        <a:rPr lang="en-US" sz="1799">
                          <a:solidFill>
                            <a:srgbClr val="000000"/>
                          </a:solidFill>
                          <a:latin typeface="Times New Roman"/>
                          <a:ea typeface="Times New Roman"/>
                          <a:cs typeface="Times New Roman"/>
                          <a:sym typeface="Times New Roman"/>
                        </a:rPr>
                        <a:t>Cluster 2: Luxury-seekers.</a:t>
                      </a:r>
                    </a:p>
                    <a:p>
                      <a:pPr algn="l">
                        <a:lnSpc>
                          <a:spcPts val="2519"/>
                        </a:lnSpc>
                      </a:pPr>
                      <a:r>
                        <a:rPr lang="en-US" sz="1799">
                          <a:solidFill>
                            <a:srgbClr val="000000"/>
                          </a:solidFill>
                          <a:latin typeface="Times New Roman"/>
                          <a:ea typeface="Times New Roman"/>
                          <a:cs typeface="Times New Roman"/>
                          <a:sym typeface="Times New Roman"/>
                        </a:rPr>
                        <a:t>Cluster 3: Budget-friendly travelers.</a:t>
                      </a:r>
                    </a:p>
                    <a:p>
                      <a:pPr algn="l">
                        <a:lnSpc>
                          <a:spcPts val="2519"/>
                        </a:lnSpc>
                      </a:pPr>
                      <a:r>
                        <a:rPr lang="en-US" sz="1799">
                          <a:solidFill>
                            <a:srgbClr val="000000"/>
                          </a:solidFill>
                          <a:latin typeface="Times New Roman"/>
                          <a:ea typeface="Times New Roman"/>
                          <a:cs typeface="Times New Roman"/>
                          <a:sym typeface="Times New Roman"/>
                        </a:rPr>
                        <a:t>RL learns:</a:t>
                      </a:r>
                    </a:p>
                    <a:p>
                      <a:pPr algn="l">
                        <a:lnSpc>
                          <a:spcPts val="2519"/>
                        </a:lnSpc>
                      </a:pPr>
                      <a:r>
                        <a:rPr lang="en-US" sz="1799">
                          <a:solidFill>
                            <a:srgbClr val="000000"/>
                          </a:solidFill>
                          <a:latin typeface="Times New Roman"/>
                          <a:ea typeface="Times New Roman"/>
                          <a:cs typeface="Times New Roman"/>
                          <a:sym typeface="Times New Roman"/>
                        </a:rPr>
                        <a:t>Cluster 1 generates popular recommendations → Reward.</a:t>
                      </a:r>
                    </a:p>
                    <a:p>
                      <a:pPr algn="l">
                        <a:lnSpc>
                          <a:spcPts val="2519"/>
                        </a:lnSpc>
                      </a:pPr>
                      <a:r>
                        <a:rPr lang="en-US" sz="1799">
                          <a:solidFill>
                            <a:srgbClr val="000000"/>
                          </a:solidFill>
                          <a:latin typeface="Times New Roman"/>
                          <a:ea typeface="Times New Roman"/>
                          <a:cs typeface="Times New Roman"/>
                          <a:sym typeface="Times New Roman"/>
                        </a:rPr>
                        <a:t>Cluster 3 is overused → Penalize.</a:t>
                      </a:r>
                    </a:p>
                    <a:p>
                      <a:pPr algn="l">
                        <a:lnSpc>
                          <a:spcPts val="2519"/>
                        </a:lnSpc>
                      </a:pPr>
                      <a:r>
                        <a:rPr lang="en-US" sz="1799">
                          <a:solidFill>
                            <a:srgbClr val="000000"/>
                          </a:solidFill>
                          <a:latin typeface="Times New Roman"/>
                          <a:ea typeface="Times New Roman"/>
                          <a:cs typeface="Times New Roman"/>
                          <a:sym typeface="Times New Roman"/>
                        </a:rPr>
                        <a:t>Outcome: TRAVIA optimizes recommendations based on user feedback and data.</a:t>
                      </a:r>
                    </a:p>
                    <a:p>
                      <a:pPr algn="l">
                        <a:lnSpc>
                          <a:spcPts val="2519"/>
                        </a:lnSpc>
                      </a:pPr>
                      <a:endParaRPr lang="en-US" sz="1799">
                        <a:solidFill>
                          <a:srgbClr val="000000"/>
                        </a:solidFill>
                        <a:latin typeface="Times New Roman"/>
                        <a:ea typeface="Times New Roman"/>
                        <a:cs typeface="Times New Roman"/>
                        <a:sym typeface="Times New Roman"/>
                      </a:endParaRPr>
                    </a:p>
                    <a:p>
                      <a:pPr algn="l">
                        <a:lnSpc>
                          <a:spcPts val="2519"/>
                        </a:lnSpc>
                      </a:pPr>
                      <a:endParaRPr lang="en-US" sz="1799">
                        <a:solidFill>
                          <a:srgbClr val="000000"/>
                        </a:solidFill>
                        <a:latin typeface="Times New Roman"/>
                        <a:ea typeface="Times New Roman"/>
                        <a:cs typeface="Times New Roman"/>
                        <a:sym typeface="Times New Roman"/>
                      </a:endParaRPr>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Times New Roman"/>
                          <a:ea typeface="Times New Roman"/>
                          <a:cs typeface="Times New Roman"/>
                          <a:sym typeface="Times New Roman"/>
                        </a:rPr>
                        <a:t>Achieved 75.2% success rate in accurate cluster-based recommendations, outperforming baseline methods by 41%.</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a:solidFill>
                            <a:srgbClr val="000000"/>
                          </a:solidFill>
                          <a:latin typeface="Times New Roman"/>
                          <a:ea typeface="Times New Roman"/>
                          <a:cs typeface="Times New Roman"/>
                          <a:sym typeface="Times New Roman"/>
                        </a:rPr>
                        <a:t>User preference clusters generated from travel APIs and historical travel behavior data.</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Times New Roman"/>
                          <a:ea typeface="Times New Roman"/>
                          <a:cs typeface="Times New Roman"/>
                          <a:sym typeface="Times New Roman"/>
                        </a:rPr>
                        <a:t>High computational cost for tuning parameters; sensitivity to initial clustering thresholds.</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98626" y="4577629"/>
            <a:ext cx="14690747" cy="1991183"/>
          </a:xfrm>
          <a:prstGeom prst="rect">
            <a:avLst/>
          </a:prstGeom>
        </p:spPr>
        <p:txBody>
          <a:bodyPr lIns="0" tIns="0" rIns="0" bIns="0" rtlCol="0" anchor="t">
            <a:spAutoFit/>
          </a:bodyPr>
          <a:lstStyle/>
          <a:p>
            <a:pPr algn="ctr">
              <a:lnSpc>
                <a:spcPts val="7799"/>
              </a:lnSpc>
            </a:pPr>
            <a:r>
              <a:rPr lang="en-US" sz="9628" b="1">
                <a:solidFill>
                  <a:srgbClr val="D6801C"/>
                </a:solidFill>
                <a:latin typeface="Poppins Ultra-Bold"/>
                <a:ea typeface="Poppins Ultra-Bold"/>
                <a:cs typeface="Poppins Ultra-Bold"/>
                <a:sym typeface="Poppins Ultra-Bold"/>
              </a:rPr>
              <a:t>3 . Methodology</a:t>
            </a:r>
          </a:p>
          <a:p>
            <a:pPr algn="ctr">
              <a:lnSpc>
                <a:spcPts val="6642"/>
              </a:lnSpc>
            </a:pPr>
            <a:endParaRPr lang="en-US" sz="9628" b="1">
              <a:solidFill>
                <a:srgbClr val="D6801C"/>
              </a:solidFill>
              <a:latin typeface="Poppins Ultra-Bold"/>
              <a:ea typeface="Poppins Ultra-Bold"/>
              <a:cs typeface="Poppins Ultra-Bold"/>
              <a:sym typeface="Poppins Ultra-Bold"/>
            </a:endParaRPr>
          </a:p>
        </p:txBody>
      </p:sp>
      <p:sp>
        <p:nvSpPr>
          <p:cNvPr id="3" name="Freeform 3"/>
          <p:cNvSpPr/>
          <p:nvPr/>
        </p:nvSpPr>
        <p:spPr>
          <a:xfrm>
            <a:off x="782934" y="438463"/>
            <a:ext cx="3015419" cy="1180474"/>
          </a:xfrm>
          <a:custGeom>
            <a:avLst/>
            <a:gdLst/>
            <a:ahLst/>
            <a:cxnLst/>
            <a:rect l="l" t="t" r="r" b="b"/>
            <a:pathLst>
              <a:path w="3015419" h="1180474">
                <a:moveTo>
                  <a:pt x="0" y="0"/>
                </a:moveTo>
                <a:lnTo>
                  <a:pt x="3015419" y="0"/>
                </a:lnTo>
                <a:lnTo>
                  <a:pt x="3015419" y="1180474"/>
                </a:lnTo>
                <a:lnTo>
                  <a:pt x="0" y="1180474"/>
                </a:lnTo>
                <a:lnTo>
                  <a:pt x="0" y="0"/>
                </a:lnTo>
                <a:close/>
              </a:path>
            </a:pathLst>
          </a:custGeom>
          <a:blipFill>
            <a:blip r:embed="rId2"/>
            <a:stretch>
              <a:fillRect t="-77360" b="-78081"/>
            </a:stretch>
          </a:blipFill>
        </p:spPr>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89836" y="4127880"/>
            <a:ext cx="5269527" cy="5269527"/>
          </a:xfrm>
          <a:custGeom>
            <a:avLst/>
            <a:gdLst/>
            <a:ahLst/>
            <a:cxnLst/>
            <a:rect l="l" t="t" r="r" b="b"/>
            <a:pathLst>
              <a:path w="5269527" h="5269527">
                <a:moveTo>
                  <a:pt x="0" y="0"/>
                </a:moveTo>
                <a:lnTo>
                  <a:pt x="5269527" y="0"/>
                </a:lnTo>
                <a:lnTo>
                  <a:pt x="5269527" y="5269528"/>
                </a:lnTo>
                <a:lnTo>
                  <a:pt x="0" y="5269528"/>
                </a:lnTo>
                <a:lnTo>
                  <a:pt x="0" y="0"/>
                </a:lnTo>
                <a:close/>
              </a:path>
            </a:pathLst>
          </a:custGeom>
          <a:blipFill>
            <a:blip r:embed="rId2"/>
            <a:stretch>
              <a:fillRect/>
            </a:stretch>
          </a:blipFill>
        </p:spPr>
      </p:sp>
      <p:sp>
        <p:nvSpPr>
          <p:cNvPr id="3" name="TextBox 3"/>
          <p:cNvSpPr txBox="1"/>
          <p:nvPr/>
        </p:nvSpPr>
        <p:spPr>
          <a:xfrm>
            <a:off x="1427557" y="2060384"/>
            <a:ext cx="16056777" cy="2632075"/>
          </a:xfrm>
          <a:prstGeom prst="rect">
            <a:avLst/>
          </a:prstGeom>
        </p:spPr>
        <p:txBody>
          <a:bodyPr lIns="0" tIns="0" rIns="0" bIns="0" rtlCol="0" anchor="t">
            <a:spAutoFit/>
          </a:bodyPr>
          <a:lstStyle/>
          <a:p>
            <a:pPr algn="just">
              <a:lnSpc>
                <a:spcPts val="3499"/>
              </a:lnSpc>
            </a:pPr>
            <a:r>
              <a:rPr lang="en-US" sz="2499" b="1">
                <a:solidFill>
                  <a:srgbClr val="000000"/>
                </a:solidFill>
                <a:latin typeface="Poppins Medium"/>
                <a:ea typeface="Poppins Medium"/>
                <a:cs typeface="Poppins Medium"/>
                <a:sym typeface="Poppins Medium"/>
              </a:rPr>
              <a:t>This project integrates a range of advanced AI technologies and robust preprocessing techniques to create a seamless system for accurate, efficient, and personalized recommendations. By addressing the challenges inherent in raw and unstructured data, the system ensures that AI models can function optimally and deliver actionable insights. The workflow can be divided into two key phases: data preprocessing and AI-driven decision-making</a:t>
            </a:r>
          </a:p>
          <a:p>
            <a:pPr algn="just">
              <a:lnSpc>
                <a:spcPts val="3499"/>
              </a:lnSpc>
              <a:spcBef>
                <a:spcPct val="0"/>
              </a:spcBef>
            </a:pPr>
            <a:endParaRPr lang="en-US" sz="2499" b="1">
              <a:solidFill>
                <a:srgbClr val="000000"/>
              </a:solidFill>
              <a:latin typeface="Poppins Medium"/>
              <a:ea typeface="Poppins Medium"/>
              <a:cs typeface="Poppins Medium"/>
              <a:sym typeface="Poppins Medium"/>
            </a:endParaRPr>
          </a:p>
        </p:txBody>
      </p:sp>
      <p:sp>
        <p:nvSpPr>
          <p:cNvPr id="4" name="TextBox 4"/>
          <p:cNvSpPr txBox="1"/>
          <p:nvPr/>
        </p:nvSpPr>
        <p:spPr>
          <a:xfrm>
            <a:off x="674349" y="981075"/>
            <a:ext cx="9027202" cy="723900"/>
          </a:xfrm>
          <a:prstGeom prst="rect">
            <a:avLst/>
          </a:prstGeom>
        </p:spPr>
        <p:txBody>
          <a:bodyPr lIns="0" tIns="0" rIns="0" bIns="0" rtlCol="0" anchor="t">
            <a:spAutoFit/>
          </a:bodyPr>
          <a:lstStyle/>
          <a:p>
            <a:pPr algn="l">
              <a:lnSpc>
                <a:spcPts val="5339"/>
              </a:lnSpc>
            </a:pPr>
            <a:r>
              <a:rPr lang="en-US" sz="4449" b="1">
                <a:solidFill>
                  <a:srgbClr val="D6801C"/>
                </a:solidFill>
                <a:latin typeface="Poppins Ultra-Bold"/>
                <a:ea typeface="Poppins Ultra-Bold"/>
                <a:cs typeface="Poppins Ultra-Bold"/>
                <a:sym typeface="Poppins Ultra-Bold"/>
              </a:rPr>
              <a:t>AI Technologies used</a:t>
            </a:r>
          </a:p>
        </p:txBody>
      </p:sp>
      <p:sp>
        <p:nvSpPr>
          <p:cNvPr id="5" name="TextBox 5"/>
          <p:cNvSpPr txBox="1"/>
          <p:nvPr/>
        </p:nvSpPr>
        <p:spPr>
          <a:xfrm>
            <a:off x="1427557" y="5105400"/>
            <a:ext cx="12379579" cy="666750"/>
          </a:xfrm>
          <a:prstGeom prst="rect">
            <a:avLst/>
          </a:prstGeom>
        </p:spPr>
        <p:txBody>
          <a:bodyPr lIns="0" tIns="0" rIns="0" bIns="0" rtlCol="0" anchor="t">
            <a:spAutoFit/>
          </a:bodyPr>
          <a:lstStyle/>
          <a:p>
            <a:pPr algn="l">
              <a:lnSpc>
                <a:spcPts val="4979"/>
              </a:lnSpc>
            </a:pPr>
            <a:r>
              <a:rPr lang="en-US" sz="4149" b="1">
                <a:solidFill>
                  <a:srgbClr val="D6801C"/>
                </a:solidFill>
                <a:latin typeface="Poppins Ultra-Bold"/>
                <a:ea typeface="Poppins Ultra-Bold"/>
                <a:cs typeface="Poppins Ultra-Bold"/>
                <a:sym typeface="Poppins Ultra-Bold"/>
              </a:rPr>
              <a:t>1) Data Preprocessing for AI system </a:t>
            </a:r>
          </a:p>
        </p:txBody>
      </p:sp>
      <p:sp>
        <p:nvSpPr>
          <p:cNvPr id="6" name="TextBox 6"/>
          <p:cNvSpPr txBox="1"/>
          <p:nvPr/>
        </p:nvSpPr>
        <p:spPr>
          <a:xfrm>
            <a:off x="3103745" y="7172219"/>
            <a:ext cx="8931952" cy="638175"/>
          </a:xfrm>
          <a:prstGeom prst="rect">
            <a:avLst/>
          </a:prstGeom>
        </p:spPr>
        <p:txBody>
          <a:bodyPr lIns="0" tIns="0" rIns="0" bIns="0" rtlCol="0" anchor="t">
            <a:spAutoFit/>
          </a:bodyPr>
          <a:lstStyle/>
          <a:p>
            <a:pPr algn="l">
              <a:lnSpc>
                <a:spcPts val="4739"/>
              </a:lnSpc>
            </a:pPr>
            <a:r>
              <a:rPr lang="en-US" sz="3949" b="1">
                <a:solidFill>
                  <a:srgbClr val="D6801C"/>
                </a:solidFill>
                <a:latin typeface="Poppins Ultra-Bold"/>
                <a:ea typeface="Poppins Ultra-Bold"/>
                <a:cs typeface="Poppins Ultra-Bold"/>
                <a:sym typeface="Poppins Ultra-Bold"/>
              </a:rPr>
              <a:t>1) Clustering  Learning </a:t>
            </a:r>
          </a:p>
        </p:txBody>
      </p:sp>
      <p:sp>
        <p:nvSpPr>
          <p:cNvPr id="7" name="TextBox 7"/>
          <p:cNvSpPr txBox="1"/>
          <p:nvPr/>
        </p:nvSpPr>
        <p:spPr>
          <a:xfrm>
            <a:off x="3103745" y="8043747"/>
            <a:ext cx="9027202" cy="638175"/>
          </a:xfrm>
          <a:prstGeom prst="rect">
            <a:avLst/>
          </a:prstGeom>
        </p:spPr>
        <p:txBody>
          <a:bodyPr lIns="0" tIns="0" rIns="0" bIns="0" rtlCol="0" anchor="t">
            <a:spAutoFit/>
          </a:bodyPr>
          <a:lstStyle/>
          <a:p>
            <a:pPr algn="l">
              <a:lnSpc>
                <a:spcPts val="4739"/>
              </a:lnSpc>
            </a:pPr>
            <a:r>
              <a:rPr lang="en-US" sz="3949" b="1">
                <a:solidFill>
                  <a:srgbClr val="D6801C"/>
                </a:solidFill>
                <a:latin typeface="Poppins Ultra-Bold"/>
                <a:ea typeface="Poppins Ultra-Bold"/>
                <a:cs typeface="Poppins Ultra-Bold"/>
                <a:sym typeface="Poppins Ultra-Bold"/>
              </a:rPr>
              <a:t>2) Reinforcement  Learning</a:t>
            </a:r>
          </a:p>
        </p:txBody>
      </p:sp>
      <p:grpSp>
        <p:nvGrpSpPr>
          <p:cNvPr id="8" name="Group 8"/>
          <p:cNvGrpSpPr/>
          <p:nvPr/>
        </p:nvGrpSpPr>
        <p:grpSpPr>
          <a:xfrm>
            <a:off x="16706452" y="-1091926"/>
            <a:ext cx="2864398" cy="286439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C48"/>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5819745" y="340273"/>
            <a:ext cx="603155" cy="60315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009135" y="1166645"/>
            <a:ext cx="827529" cy="82752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801C"/>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1427557" y="6095894"/>
            <a:ext cx="12379579" cy="666750"/>
          </a:xfrm>
          <a:prstGeom prst="rect">
            <a:avLst/>
          </a:prstGeom>
        </p:spPr>
        <p:txBody>
          <a:bodyPr lIns="0" tIns="0" rIns="0" bIns="0" rtlCol="0" anchor="t">
            <a:spAutoFit/>
          </a:bodyPr>
          <a:lstStyle/>
          <a:p>
            <a:pPr algn="l">
              <a:lnSpc>
                <a:spcPts val="4979"/>
              </a:lnSpc>
            </a:pPr>
            <a:r>
              <a:rPr lang="en-US" sz="4149" b="1">
                <a:solidFill>
                  <a:srgbClr val="D6801C"/>
                </a:solidFill>
                <a:latin typeface="Poppins Ultra-Bold"/>
                <a:ea typeface="Poppins Ultra-Bold"/>
                <a:cs typeface="Poppins Ultra-Bold"/>
                <a:sym typeface="Poppins Ultra-Bold"/>
              </a:rPr>
              <a:t>2) AI-driven decision-making :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60397" y="1637094"/>
            <a:ext cx="16056777" cy="523875"/>
          </a:xfrm>
          <a:prstGeom prst="rect">
            <a:avLst/>
          </a:prstGeom>
        </p:spPr>
        <p:txBody>
          <a:bodyPr lIns="0" tIns="0" rIns="0" bIns="0" rtlCol="0" anchor="t">
            <a:spAutoFit/>
          </a:bodyPr>
          <a:lstStyle/>
          <a:p>
            <a:pPr algn="just">
              <a:lnSpc>
                <a:spcPts val="4199"/>
              </a:lnSpc>
              <a:spcBef>
                <a:spcPct val="0"/>
              </a:spcBef>
            </a:pPr>
            <a:r>
              <a:rPr lang="en-US" sz="2999" b="1">
                <a:solidFill>
                  <a:srgbClr val="000000"/>
                </a:solidFill>
                <a:latin typeface="Poppins Medium"/>
                <a:ea typeface="Poppins Medium"/>
                <a:cs typeface="Poppins Medium"/>
                <a:sym typeface="Poppins Medium"/>
              </a:rPr>
              <a:t>Data Preprocessing can be Broken into 3 steps :</a:t>
            </a:r>
          </a:p>
        </p:txBody>
      </p:sp>
      <p:sp>
        <p:nvSpPr>
          <p:cNvPr id="3" name="TextBox 3"/>
          <p:cNvSpPr txBox="1"/>
          <p:nvPr/>
        </p:nvSpPr>
        <p:spPr>
          <a:xfrm>
            <a:off x="755497" y="727110"/>
            <a:ext cx="12966245" cy="723900"/>
          </a:xfrm>
          <a:prstGeom prst="rect">
            <a:avLst/>
          </a:prstGeom>
        </p:spPr>
        <p:txBody>
          <a:bodyPr lIns="0" tIns="0" rIns="0" bIns="0" rtlCol="0" anchor="t">
            <a:spAutoFit/>
          </a:bodyPr>
          <a:lstStyle/>
          <a:p>
            <a:pPr algn="l">
              <a:lnSpc>
                <a:spcPts val="5339"/>
              </a:lnSpc>
            </a:pPr>
            <a:r>
              <a:rPr lang="en-US" sz="4449" b="1">
                <a:solidFill>
                  <a:srgbClr val="D6801C"/>
                </a:solidFill>
                <a:latin typeface="Poppins Ultra-Bold"/>
                <a:ea typeface="Poppins Ultra-Bold"/>
                <a:cs typeface="Poppins Ultra-Bold"/>
                <a:sym typeface="Poppins Ultra-Bold"/>
              </a:rPr>
              <a:t>1) Data Preprocessing for AI system </a:t>
            </a:r>
          </a:p>
        </p:txBody>
      </p:sp>
      <p:sp>
        <p:nvSpPr>
          <p:cNvPr id="4" name="TextBox 4"/>
          <p:cNvSpPr txBox="1"/>
          <p:nvPr/>
        </p:nvSpPr>
        <p:spPr>
          <a:xfrm>
            <a:off x="1360397" y="2662218"/>
            <a:ext cx="12379579" cy="609600"/>
          </a:xfrm>
          <a:prstGeom prst="rect">
            <a:avLst/>
          </a:prstGeom>
        </p:spPr>
        <p:txBody>
          <a:bodyPr lIns="0" tIns="0" rIns="0" bIns="0" rtlCol="0" anchor="t">
            <a:spAutoFit/>
          </a:bodyPr>
          <a:lstStyle/>
          <a:p>
            <a:pPr algn="l">
              <a:lnSpc>
                <a:spcPts val="4500"/>
              </a:lnSpc>
            </a:pPr>
            <a:r>
              <a:rPr lang="en-US" sz="3750" b="1">
                <a:solidFill>
                  <a:srgbClr val="D6801C"/>
                </a:solidFill>
                <a:latin typeface="Poppins Ultra-Bold"/>
                <a:ea typeface="Poppins Ultra-Bold"/>
                <a:cs typeface="Poppins Ultra-Bold"/>
                <a:sym typeface="Poppins Ultra-Bold"/>
              </a:rPr>
              <a:t>1) Handling Missing Values </a:t>
            </a:r>
          </a:p>
        </p:txBody>
      </p:sp>
      <p:grpSp>
        <p:nvGrpSpPr>
          <p:cNvPr id="5" name="Group 5"/>
          <p:cNvGrpSpPr/>
          <p:nvPr/>
        </p:nvGrpSpPr>
        <p:grpSpPr>
          <a:xfrm>
            <a:off x="16706452" y="-959041"/>
            <a:ext cx="2864398" cy="286439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C48"/>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5819745" y="473158"/>
            <a:ext cx="603155" cy="60315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009135" y="1299529"/>
            <a:ext cx="827529" cy="82752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801C"/>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1985060" y="3367619"/>
            <a:ext cx="4344412" cy="523875"/>
          </a:xfrm>
          <a:prstGeom prst="rect">
            <a:avLst/>
          </a:prstGeom>
        </p:spPr>
        <p:txBody>
          <a:bodyPr lIns="0" tIns="0" rIns="0" bIns="0" rtlCol="0" anchor="t">
            <a:spAutoFit/>
          </a:bodyPr>
          <a:lstStyle/>
          <a:p>
            <a:pPr algn="just">
              <a:lnSpc>
                <a:spcPts val="4199"/>
              </a:lnSpc>
            </a:pPr>
            <a:r>
              <a:rPr lang="en-US" sz="2999" b="1">
                <a:solidFill>
                  <a:srgbClr val="000000"/>
                </a:solidFill>
                <a:latin typeface="Poppins Medium"/>
                <a:ea typeface="Poppins Medium"/>
                <a:cs typeface="Poppins Medium"/>
                <a:sym typeface="Poppins Medium"/>
              </a:rPr>
              <a:t>Using Imputer :</a:t>
            </a:r>
          </a:p>
        </p:txBody>
      </p:sp>
      <p:sp>
        <p:nvSpPr>
          <p:cNvPr id="15" name="TextBox 15"/>
          <p:cNvSpPr txBox="1"/>
          <p:nvPr/>
        </p:nvSpPr>
        <p:spPr>
          <a:xfrm>
            <a:off x="4157265" y="3884065"/>
            <a:ext cx="7466312" cy="523875"/>
          </a:xfrm>
          <a:prstGeom prst="rect">
            <a:avLst/>
          </a:prstGeom>
        </p:spPr>
        <p:txBody>
          <a:bodyPr lIns="0" tIns="0" rIns="0" bIns="0" rtlCol="0" anchor="t">
            <a:spAutoFit/>
          </a:bodyPr>
          <a:lstStyle/>
          <a:p>
            <a:pPr marL="647697" lvl="1" indent="-323848" algn="just">
              <a:lnSpc>
                <a:spcPts val="4199"/>
              </a:lnSpc>
              <a:buFont typeface="Arial"/>
              <a:buChar char="•"/>
            </a:pPr>
            <a:r>
              <a:rPr lang="en-US" sz="2999" b="1">
                <a:solidFill>
                  <a:srgbClr val="000000"/>
                </a:solidFill>
                <a:latin typeface="Poppins Medium"/>
                <a:ea typeface="Poppins Medium"/>
                <a:cs typeface="Poppins Medium"/>
                <a:sym typeface="Poppins Medium"/>
              </a:rPr>
              <a:t>Most Frequent for string columns</a:t>
            </a:r>
          </a:p>
        </p:txBody>
      </p:sp>
      <p:sp>
        <p:nvSpPr>
          <p:cNvPr id="16" name="TextBox 16"/>
          <p:cNvSpPr txBox="1"/>
          <p:nvPr/>
        </p:nvSpPr>
        <p:spPr>
          <a:xfrm>
            <a:off x="4157265" y="4528789"/>
            <a:ext cx="6586313" cy="523875"/>
          </a:xfrm>
          <a:prstGeom prst="rect">
            <a:avLst/>
          </a:prstGeom>
        </p:spPr>
        <p:txBody>
          <a:bodyPr lIns="0" tIns="0" rIns="0" bIns="0" rtlCol="0" anchor="t">
            <a:spAutoFit/>
          </a:bodyPr>
          <a:lstStyle/>
          <a:p>
            <a:pPr marL="647697" lvl="1" indent="-323848" algn="just">
              <a:lnSpc>
                <a:spcPts val="4199"/>
              </a:lnSpc>
              <a:buFont typeface="Arial"/>
              <a:buChar char="•"/>
            </a:pPr>
            <a:r>
              <a:rPr lang="en-US" sz="2999" b="1">
                <a:solidFill>
                  <a:srgbClr val="000000"/>
                </a:solidFill>
                <a:latin typeface="Poppins Medium"/>
                <a:ea typeface="Poppins Medium"/>
                <a:cs typeface="Poppins Medium"/>
                <a:sym typeface="Poppins Medium"/>
              </a:rPr>
              <a:t>Mean for numerical columns</a:t>
            </a:r>
          </a:p>
        </p:txBody>
      </p:sp>
      <p:sp>
        <p:nvSpPr>
          <p:cNvPr id="17" name="TextBox 17"/>
          <p:cNvSpPr txBox="1"/>
          <p:nvPr/>
        </p:nvSpPr>
        <p:spPr>
          <a:xfrm>
            <a:off x="1360397" y="5281265"/>
            <a:ext cx="12379579" cy="609600"/>
          </a:xfrm>
          <a:prstGeom prst="rect">
            <a:avLst/>
          </a:prstGeom>
        </p:spPr>
        <p:txBody>
          <a:bodyPr lIns="0" tIns="0" rIns="0" bIns="0" rtlCol="0" anchor="t">
            <a:spAutoFit/>
          </a:bodyPr>
          <a:lstStyle/>
          <a:p>
            <a:pPr algn="l">
              <a:lnSpc>
                <a:spcPts val="4500"/>
              </a:lnSpc>
            </a:pPr>
            <a:r>
              <a:rPr lang="en-US" sz="3750" b="1">
                <a:solidFill>
                  <a:srgbClr val="D6801C"/>
                </a:solidFill>
                <a:latin typeface="Poppins Ultra-Bold"/>
                <a:ea typeface="Poppins Ultra-Bold"/>
                <a:cs typeface="Poppins Ultra-Bold"/>
                <a:sym typeface="Poppins Ultra-Bold"/>
              </a:rPr>
              <a:t>2) Encoding Categorical Data</a:t>
            </a:r>
          </a:p>
        </p:txBody>
      </p:sp>
      <p:sp>
        <p:nvSpPr>
          <p:cNvPr id="18" name="TextBox 18"/>
          <p:cNvSpPr txBox="1"/>
          <p:nvPr/>
        </p:nvSpPr>
        <p:spPr>
          <a:xfrm>
            <a:off x="1985060" y="6205190"/>
            <a:ext cx="4344412" cy="523875"/>
          </a:xfrm>
          <a:prstGeom prst="rect">
            <a:avLst/>
          </a:prstGeom>
        </p:spPr>
        <p:txBody>
          <a:bodyPr lIns="0" tIns="0" rIns="0" bIns="0" rtlCol="0" anchor="t">
            <a:spAutoFit/>
          </a:bodyPr>
          <a:lstStyle/>
          <a:p>
            <a:pPr algn="just">
              <a:lnSpc>
                <a:spcPts val="4199"/>
              </a:lnSpc>
            </a:pPr>
            <a:r>
              <a:rPr lang="en-US" sz="2999" b="1">
                <a:solidFill>
                  <a:srgbClr val="000000"/>
                </a:solidFill>
                <a:latin typeface="Poppins Medium"/>
                <a:ea typeface="Poppins Medium"/>
                <a:cs typeface="Poppins Medium"/>
                <a:sym typeface="Poppins Medium"/>
              </a:rPr>
              <a:t>Label Encoding:</a:t>
            </a:r>
          </a:p>
        </p:txBody>
      </p:sp>
      <p:sp>
        <p:nvSpPr>
          <p:cNvPr id="19" name="TextBox 19"/>
          <p:cNvSpPr txBox="1"/>
          <p:nvPr/>
        </p:nvSpPr>
        <p:spPr>
          <a:xfrm>
            <a:off x="3666981" y="6719540"/>
            <a:ext cx="11871828" cy="1047750"/>
          </a:xfrm>
          <a:prstGeom prst="rect">
            <a:avLst/>
          </a:prstGeom>
        </p:spPr>
        <p:txBody>
          <a:bodyPr lIns="0" tIns="0" rIns="0" bIns="0" rtlCol="0" anchor="t">
            <a:spAutoFit/>
          </a:bodyPr>
          <a:lstStyle/>
          <a:p>
            <a:pPr marL="647697" lvl="1" indent="-323848" algn="just">
              <a:lnSpc>
                <a:spcPts val="4199"/>
              </a:lnSpc>
              <a:buFont typeface="Arial"/>
              <a:buChar char="•"/>
            </a:pPr>
            <a:r>
              <a:rPr lang="en-US" sz="2999" b="1">
                <a:solidFill>
                  <a:srgbClr val="000000"/>
                </a:solidFill>
                <a:latin typeface="Poppins Medium"/>
                <a:ea typeface="Poppins Medium"/>
                <a:cs typeface="Poppins Medium"/>
                <a:sym typeface="Poppins Medium"/>
              </a:rPr>
              <a:t>Converted categorical features like True/False to 0/1 using LabelEncoder (e.g. attributes_OutdoorSeating)</a:t>
            </a:r>
          </a:p>
        </p:txBody>
      </p:sp>
      <p:sp>
        <p:nvSpPr>
          <p:cNvPr id="20" name="TextBox 20"/>
          <p:cNvSpPr txBox="1"/>
          <p:nvPr/>
        </p:nvSpPr>
        <p:spPr>
          <a:xfrm>
            <a:off x="1985060" y="7881590"/>
            <a:ext cx="4344412" cy="523875"/>
          </a:xfrm>
          <a:prstGeom prst="rect">
            <a:avLst/>
          </a:prstGeom>
        </p:spPr>
        <p:txBody>
          <a:bodyPr lIns="0" tIns="0" rIns="0" bIns="0" rtlCol="0" anchor="t">
            <a:spAutoFit/>
          </a:bodyPr>
          <a:lstStyle/>
          <a:p>
            <a:pPr algn="just">
              <a:lnSpc>
                <a:spcPts val="4199"/>
              </a:lnSpc>
            </a:pPr>
            <a:r>
              <a:rPr lang="en-US" sz="2999" b="1">
                <a:solidFill>
                  <a:srgbClr val="000000"/>
                </a:solidFill>
                <a:latin typeface="Poppins Medium"/>
                <a:ea typeface="Poppins Medium"/>
                <a:cs typeface="Poppins Medium"/>
                <a:sym typeface="Poppins Medium"/>
              </a:rPr>
              <a:t>Multilabel Binarizer:</a:t>
            </a:r>
          </a:p>
        </p:txBody>
      </p:sp>
      <p:sp>
        <p:nvSpPr>
          <p:cNvPr id="21" name="TextBox 21"/>
          <p:cNvSpPr txBox="1"/>
          <p:nvPr/>
        </p:nvSpPr>
        <p:spPr>
          <a:xfrm>
            <a:off x="3676506" y="8519766"/>
            <a:ext cx="11871828" cy="523875"/>
          </a:xfrm>
          <a:prstGeom prst="rect">
            <a:avLst/>
          </a:prstGeom>
        </p:spPr>
        <p:txBody>
          <a:bodyPr lIns="0" tIns="0" rIns="0" bIns="0" rtlCol="0" anchor="t">
            <a:spAutoFit/>
          </a:bodyPr>
          <a:lstStyle/>
          <a:p>
            <a:pPr marL="647697" lvl="1" indent="-323848" algn="just">
              <a:lnSpc>
                <a:spcPts val="4199"/>
              </a:lnSpc>
              <a:buFont typeface="Arial"/>
              <a:buChar char="•"/>
            </a:pPr>
            <a:r>
              <a:rPr lang="en-US" sz="2999" b="1">
                <a:solidFill>
                  <a:srgbClr val="000000"/>
                </a:solidFill>
                <a:latin typeface="Poppins Medium"/>
                <a:ea typeface="Poppins Medium"/>
                <a:cs typeface="Poppins Medium"/>
                <a:sym typeface="Poppins Medium"/>
              </a:rPr>
              <a:t>Applied to multi-category fields (e.g., category column)</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907274" y="7715250"/>
            <a:ext cx="2864398" cy="286439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C48"/>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6020566" y="9147449"/>
            <a:ext cx="603155" cy="60315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209957" y="9973821"/>
            <a:ext cx="827529" cy="82752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801C"/>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905820" y="2835215"/>
            <a:ext cx="1973330" cy="5316575"/>
          </a:xfrm>
          <a:custGeom>
            <a:avLst/>
            <a:gdLst/>
            <a:ahLst/>
            <a:cxnLst/>
            <a:rect l="l" t="t" r="r" b="b"/>
            <a:pathLst>
              <a:path w="1973330" h="5316575">
                <a:moveTo>
                  <a:pt x="0" y="0"/>
                </a:moveTo>
                <a:lnTo>
                  <a:pt x="1973331" y="0"/>
                </a:lnTo>
                <a:lnTo>
                  <a:pt x="1973331" y="5316576"/>
                </a:lnTo>
                <a:lnTo>
                  <a:pt x="0" y="5316576"/>
                </a:lnTo>
                <a:lnTo>
                  <a:pt x="0" y="0"/>
                </a:lnTo>
                <a:close/>
              </a:path>
            </a:pathLst>
          </a:custGeom>
          <a:blipFill>
            <a:blip r:embed="rId2"/>
            <a:stretch>
              <a:fillRect/>
            </a:stretch>
          </a:blipFill>
        </p:spPr>
      </p:sp>
      <p:sp>
        <p:nvSpPr>
          <p:cNvPr id="12" name="Freeform 12"/>
          <p:cNvSpPr/>
          <p:nvPr/>
        </p:nvSpPr>
        <p:spPr>
          <a:xfrm>
            <a:off x="4324725" y="2873865"/>
            <a:ext cx="1984197" cy="5354183"/>
          </a:xfrm>
          <a:custGeom>
            <a:avLst/>
            <a:gdLst/>
            <a:ahLst/>
            <a:cxnLst/>
            <a:rect l="l" t="t" r="r" b="b"/>
            <a:pathLst>
              <a:path w="1984197" h="5354183">
                <a:moveTo>
                  <a:pt x="0" y="0"/>
                </a:moveTo>
                <a:lnTo>
                  <a:pt x="1984198" y="0"/>
                </a:lnTo>
                <a:lnTo>
                  <a:pt x="1984198" y="5354184"/>
                </a:lnTo>
                <a:lnTo>
                  <a:pt x="0" y="5354184"/>
                </a:lnTo>
                <a:lnTo>
                  <a:pt x="0" y="0"/>
                </a:lnTo>
                <a:close/>
              </a:path>
            </a:pathLst>
          </a:custGeom>
          <a:blipFill>
            <a:blip r:embed="rId3"/>
            <a:stretch>
              <a:fillRect/>
            </a:stretch>
          </a:blipFill>
        </p:spPr>
      </p:sp>
      <p:sp>
        <p:nvSpPr>
          <p:cNvPr id="13" name="AutoShape 13"/>
          <p:cNvSpPr/>
          <p:nvPr/>
        </p:nvSpPr>
        <p:spPr>
          <a:xfrm flipH="1">
            <a:off x="7775773" y="1100932"/>
            <a:ext cx="0" cy="8785142"/>
          </a:xfrm>
          <a:prstGeom prst="line">
            <a:avLst/>
          </a:prstGeom>
          <a:ln w="38100" cap="flat">
            <a:solidFill>
              <a:srgbClr val="000000"/>
            </a:solidFill>
            <a:prstDash val="solid"/>
            <a:headEnd type="none" w="sm" len="sm"/>
            <a:tailEnd type="none" w="sm" len="sm"/>
          </a:ln>
        </p:spPr>
      </p:sp>
      <p:sp>
        <p:nvSpPr>
          <p:cNvPr id="14" name="Freeform 14"/>
          <p:cNvSpPr/>
          <p:nvPr/>
        </p:nvSpPr>
        <p:spPr>
          <a:xfrm>
            <a:off x="13442772" y="2873865"/>
            <a:ext cx="2018816" cy="5335443"/>
          </a:xfrm>
          <a:custGeom>
            <a:avLst/>
            <a:gdLst/>
            <a:ahLst/>
            <a:cxnLst/>
            <a:rect l="l" t="t" r="r" b="b"/>
            <a:pathLst>
              <a:path w="2018816" h="5335443">
                <a:moveTo>
                  <a:pt x="0" y="0"/>
                </a:moveTo>
                <a:lnTo>
                  <a:pt x="2018817" y="0"/>
                </a:lnTo>
                <a:lnTo>
                  <a:pt x="2018817" y="5335443"/>
                </a:lnTo>
                <a:lnTo>
                  <a:pt x="0" y="5335443"/>
                </a:lnTo>
                <a:lnTo>
                  <a:pt x="0" y="0"/>
                </a:lnTo>
                <a:close/>
              </a:path>
            </a:pathLst>
          </a:custGeom>
          <a:blipFill>
            <a:blip r:embed="rId4"/>
            <a:stretch>
              <a:fillRect/>
            </a:stretch>
          </a:blipFill>
        </p:spPr>
      </p:sp>
      <p:sp>
        <p:nvSpPr>
          <p:cNvPr id="15" name="Freeform 15"/>
          <p:cNvSpPr/>
          <p:nvPr/>
        </p:nvSpPr>
        <p:spPr>
          <a:xfrm>
            <a:off x="9144000" y="2855125"/>
            <a:ext cx="1984197" cy="5354183"/>
          </a:xfrm>
          <a:custGeom>
            <a:avLst/>
            <a:gdLst/>
            <a:ahLst/>
            <a:cxnLst/>
            <a:rect l="l" t="t" r="r" b="b"/>
            <a:pathLst>
              <a:path w="1984197" h="5354183">
                <a:moveTo>
                  <a:pt x="0" y="0"/>
                </a:moveTo>
                <a:lnTo>
                  <a:pt x="1984197" y="0"/>
                </a:lnTo>
                <a:lnTo>
                  <a:pt x="1984197" y="5354183"/>
                </a:lnTo>
                <a:lnTo>
                  <a:pt x="0" y="5354183"/>
                </a:lnTo>
                <a:lnTo>
                  <a:pt x="0" y="0"/>
                </a:lnTo>
                <a:close/>
              </a:path>
            </a:pathLst>
          </a:custGeom>
          <a:blipFill>
            <a:blip r:embed="rId3"/>
            <a:stretch>
              <a:fillRect/>
            </a:stretch>
          </a:blipFill>
        </p:spPr>
      </p:sp>
      <p:sp>
        <p:nvSpPr>
          <p:cNvPr id="16" name="TextBox 16"/>
          <p:cNvSpPr txBox="1"/>
          <p:nvPr/>
        </p:nvSpPr>
        <p:spPr>
          <a:xfrm>
            <a:off x="324726" y="817944"/>
            <a:ext cx="6270900" cy="609600"/>
          </a:xfrm>
          <a:prstGeom prst="rect">
            <a:avLst/>
          </a:prstGeom>
        </p:spPr>
        <p:txBody>
          <a:bodyPr lIns="0" tIns="0" rIns="0" bIns="0" rtlCol="0" anchor="t">
            <a:spAutoFit/>
          </a:bodyPr>
          <a:lstStyle/>
          <a:p>
            <a:pPr algn="l">
              <a:lnSpc>
                <a:spcPts val="4500"/>
              </a:lnSpc>
            </a:pPr>
            <a:r>
              <a:rPr lang="en-US" sz="3750" b="1">
                <a:solidFill>
                  <a:srgbClr val="D6801C"/>
                </a:solidFill>
                <a:latin typeface="Poppins Ultra-Bold"/>
                <a:ea typeface="Poppins Ultra-Bold"/>
                <a:cs typeface="Poppins Ultra-Bold"/>
                <a:sym typeface="Poppins Ultra-Bold"/>
              </a:rPr>
              <a:t>Handling Missing Values </a:t>
            </a:r>
          </a:p>
        </p:txBody>
      </p:sp>
      <p:sp>
        <p:nvSpPr>
          <p:cNvPr id="17" name="TextBox 17"/>
          <p:cNvSpPr txBox="1"/>
          <p:nvPr/>
        </p:nvSpPr>
        <p:spPr>
          <a:xfrm>
            <a:off x="8955920" y="817944"/>
            <a:ext cx="7951354" cy="609600"/>
          </a:xfrm>
          <a:prstGeom prst="rect">
            <a:avLst/>
          </a:prstGeom>
        </p:spPr>
        <p:txBody>
          <a:bodyPr lIns="0" tIns="0" rIns="0" bIns="0" rtlCol="0" anchor="t">
            <a:spAutoFit/>
          </a:bodyPr>
          <a:lstStyle/>
          <a:p>
            <a:pPr algn="l">
              <a:lnSpc>
                <a:spcPts val="4500"/>
              </a:lnSpc>
            </a:pPr>
            <a:r>
              <a:rPr lang="en-US" sz="3750" b="1">
                <a:solidFill>
                  <a:srgbClr val="D6801C"/>
                </a:solidFill>
                <a:latin typeface="Poppins Ultra-Bold"/>
                <a:ea typeface="Poppins Ultra-Bold"/>
                <a:cs typeface="Poppins Ultra-Bold"/>
                <a:sym typeface="Poppins Ultra-Bold"/>
              </a:rPr>
              <a:t>Encoding Categorical Data</a:t>
            </a:r>
          </a:p>
        </p:txBody>
      </p:sp>
      <p:sp>
        <p:nvSpPr>
          <p:cNvPr id="18" name="TextBox 18"/>
          <p:cNvSpPr txBox="1"/>
          <p:nvPr/>
        </p:nvSpPr>
        <p:spPr>
          <a:xfrm>
            <a:off x="10356792" y="1817484"/>
            <a:ext cx="3754924" cy="609600"/>
          </a:xfrm>
          <a:prstGeom prst="rect">
            <a:avLst/>
          </a:prstGeom>
        </p:spPr>
        <p:txBody>
          <a:bodyPr lIns="0" tIns="0" rIns="0" bIns="0" rtlCol="0" anchor="t">
            <a:spAutoFit/>
          </a:bodyPr>
          <a:lstStyle/>
          <a:p>
            <a:pPr algn="l">
              <a:lnSpc>
                <a:spcPts val="4500"/>
              </a:lnSpc>
            </a:pPr>
            <a:r>
              <a:rPr lang="en-US" sz="3750" b="1">
                <a:solidFill>
                  <a:srgbClr val="D6801C"/>
                </a:solidFill>
                <a:latin typeface="Poppins Ultra-Bold"/>
                <a:ea typeface="Poppins Ultra-Bold"/>
                <a:cs typeface="Poppins Ultra-Bold"/>
                <a:sym typeface="Poppins Ultra-Bold"/>
              </a:rPr>
              <a:t>Label Encoding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72131" y="863289"/>
            <a:ext cx="8236124" cy="2333625"/>
          </a:xfrm>
          <a:prstGeom prst="rect">
            <a:avLst/>
          </a:prstGeom>
        </p:spPr>
        <p:txBody>
          <a:bodyPr lIns="0" tIns="0" rIns="0" bIns="0" rtlCol="0" anchor="t">
            <a:spAutoFit/>
          </a:bodyPr>
          <a:lstStyle/>
          <a:p>
            <a:pPr algn="l">
              <a:lnSpc>
                <a:spcPts val="8984"/>
              </a:lnSpc>
            </a:pPr>
            <a:r>
              <a:rPr lang="en-US" sz="7487" b="1">
                <a:solidFill>
                  <a:srgbClr val="D6801C"/>
                </a:solidFill>
                <a:latin typeface="Poppins Ultra-Bold"/>
                <a:ea typeface="Poppins Ultra-Bold"/>
                <a:cs typeface="Poppins Ultra-Bold"/>
                <a:sym typeface="Poppins Ultra-Bold"/>
              </a:rPr>
              <a:t>Statistics</a:t>
            </a:r>
          </a:p>
          <a:p>
            <a:pPr algn="l">
              <a:lnSpc>
                <a:spcPts val="8984"/>
              </a:lnSpc>
            </a:pPr>
            <a:endParaRPr lang="en-US" sz="7487" b="1">
              <a:solidFill>
                <a:srgbClr val="D6801C"/>
              </a:solidFill>
              <a:latin typeface="Poppins Ultra-Bold"/>
              <a:ea typeface="Poppins Ultra-Bold"/>
              <a:cs typeface="Poppins Ultra-Bold"/>
              <a:sym typeface="Poppins Ultra-Bold"/>
            </a:endParaRPr>
          </a:p>
        </p:txBody>
      </p:sp>
      <p:sp>
        <p:nvSpPr>
          <p:cNvPr id="3" name="TextBox 3"/>
          <p:cNvSpPr txBox="1"/>
          <p:nvPr/>
        </p:nvSpPr>
        <p:spPr>
          <a:xfrm>
            <a:off x="384074" y="2423002"/>
            <a:ext cx="17913451" cy="7907860"/>
          </a:xfrm>
          <a:prstGeom prst="rect">
            <a:avLst/>
          </a:prstGeom>
        </p:spPr>
        <p:txBody>
          <a:bodyPr lIns="0" tIns="0" rIns="0" bIns="0" rtlCol="0" anchor="t">
            <a:spAutoFit/>
          </a:bodyPr>
          <a:lstStyle/>
          <a:p>
            <a:pPr marL="696873" lvl="1" indent="-348437" algn="l">
              <a:lnSpc>
                <a:spcPts val="4518"/>
              </a:lnSpc>
              <a:buFont typeface="Arial"/>
              <a:buChar char="•"/>
            </a:pPr>
            <a:r>
              <a:rPr lang="en-US" sz="3227" b="1">
                <a:solidFill>
                  <a:srgbClr val="000000"/>
                </a:solidFill>
                <a:latin typeface="Poppins Medium"/>
                <a:ea typeface="Poppins Medium"/>
                <a:cs typeface="Poppins Medium"/>
                <a:sym typeface="Poppins Medium"/>
              </a:rPr>
              <a:t>The size of the global online travel market is predicted to reach $1.2 trillion in 2027.</a:t>
            </a:r>
          </a:p>
          <a:p>
            <a:pPr algn="l">
              <a:lnSpc>
                <a:spcPts val="4518"/>
              </a:lnSpc>
            </a:pPr>
            <a:endParaRPr lang="en-US" sz="3227" b="1">
              <a:solidFill>
                <a:srgbClr val="000000"/>
              </a:solidFill>
              <a:latin typeface="Poppins Medium"/>
              <a:ea typeface="Poppins Medium"/>
              <a:cs typeface="Poppins Medium"/>
              <a:sym typeface="Poppins Medium"/>
            </a:endParaRPr>
          </a:p>
          <a:p>
            <a:pPr marL="696875" lvl="1" indent="-348438" algn="l">
              <a:lnSpc>
                <a:spcPts val="4518"/>
              </a:lnSpc>
              <a:buFont typeface="Arial"/>
              <a:buChar char="•"/>
            </a:pPr>
            <a:r>
              <a:rPr lang="en-US" sz="3227" b="1">
                <a:solidFill>
                  <a:srgbClr val="000000"/>
                </a:solidFill>
                <a:latin typeface="Poppins Medium"/>
                <a:ea typeface="Poppins Medium"/>
                <a:cs typeface="Poppins Medium"/>
                <a:sym typeface="Poppins Medium"/>
              </a:rPr>
              <a:t>50% of travelers spend less than a week doing the research before departing on vacation.</a:t>
            </a:r>
          </a:p>
          <a:p>
            <a:pPr algn="l">
              <a:lnSpc>
                <a:spcPts val="4518"/>
              </a:lnSpc>
            </a:pPr>
            <a:endParaRPr lang="en-US" sz="3227" b="1">
              <a:solidFill>
                <a:srgbClr val="000000"/>
              </a:solidFill>
              <a:latin typeface="Poppins Medium"/>
              <a:ea typeface="Poppins Medium"/>
              <a:cs typeface="Poppins Medium"/>
              <a:sym typeface="Poppins Medium"/>
            </a:endParaRPr>
          </a:p>
          <a:p>
            <a:pPr marL="696875" lvl="1" indent="-348438" algn="l">
              <a:lnSpc>
                <a:spcPts val="4518"/>
              </a:lnSpc>
              <a:buFont typeface="Arial"/>
              <a:buChar char="•"/>
            </a:pPr>
            <a:r>
              <a:rPr lang="en-US" sz="3227" b="1">
                <a:solidFill>
                  <a:srgbClr val="000000"/>
                </a:solidFill>
                <a:latin typeface="Poppins Medium"/>
                <a:ea typeface="Poppins Medium"/>
                <a:cs typeface="Poppins Medium"/>
                <a:sym typeface="Poppins Medium"/>
              </a:rPr>
              <a:t>87% of visitors desire to travel sustainably.</a:t>
            </a:r>
          </a:p>
          <a:p>
            <a:pPr algn="l">
              <a:lnSpc>
                <a:spcPts val="4518"/>
              </a:lnSpc>
            </a:pPr>
            <a:endParaRPr lang="en-US" sz="3227" b="1">
              <a:solidFill>
                <a:srgbClr val="000000"/>
              </a:solidFill>
              <a:latin typeface="Poppins Medium"/>
              <a:ea typeface="Poppins Medium"/>
              <a:cs typeface="Poppins Medium"/>
              <a:sym typeface="Poppins Medium"/>
            </a:endParaRPr>
          </a:p>
          <a:p>
            <a:pPr marL="696875" lvl="1" indent="-348438" algn="l">
              <a:lnSpc>
                <a:spcPts val="4518"/>
              </a:lnSpc>
              <a:buFont typeface="Arial"/>
              <a:buChar char="•"/>
            </a:pPr>
            <a:r>
              <a:rPr lang="en-US" sz="3227" b="1">
                <a:solidFill>
                  <a:srgbClr val="000000"/>
                </a:solidFill>
                <a:latin typeface="Poppins Medium"/>
                <a:ea typeface="Poppins Medium"/>
                <a:cs typeface="Poppins Medium"/>
                <a:sym typeface="Poppins Medium"/>
              </a:rPr>
              <a:t>The most lucrative online travel market is in Asia-Pacific.</a:t>
            </a:r>
          </a:p>
          <a:p>
            <a:pPr algn="l">
              <a:lnSpc>
                <a:spcPts val="4518"/>
              </a:lnSpc>
            </a:pPr>
            <a:endParaRPr lang="en-US" sz="3227" b="1">
              <a:solidFill>
                <a:srgbClr val="000000"/>
              </a:solidFill>
              <a:latin typeface="Poppins Medium"/>
              <a:ea typeface="Poppins Medium"/>
              <a:cs typeface="Poppins Medium"/>
              <a:sym typeface="Poppins Medium"/>
            </a:endParaRPr>
          </a:p>
          <a:p>
            <a:pPr marL="696875" lvl="1" indent="-348438" algn="l">
              <a:lnSpc>
                <a:spcPts val="4518"/>
              </a:lnSpc>
              <a:buFont typeface="Arial"/>
              <a:buChar char="•"/>
            </a:pPr>
            <a:r>
              <a:rPr lang="en-US" sz="3227" b="1">
                <a:solidFill>
                  <a:srgbClr val="000000"/>
                </a:solidFill>
                <a:latin typeface="Poppins Medium"/>
                <a:ea typeface="Poppins Medium"/>
                <a:cs typeface="Poppins Medium"/>
                <a:sym typeface="Poppins Medium"/>
              </a:rPr>
              <a:t>The average traveller makes 38 website visits before deciding and making a booking</a:t>
            </a:r>
          </a:p>
          <a:p>
            <a:pPr algn="l">
              <a:lnSpc>
                <a:spcPts val="4518"/>
              </a:lnSpc>
            </a:pPr>
            <a:endParaRPr lang="en-US" sz="3227" b="1">
              <a:solidFill>
                <a:srgbClr val="000000"/>
              </a:solidFill>
              <a:latin typeface="Poppins Medium"/>
              <a:ea typeface="Poppins Medium"/>
              <a:cs typeface="Poppins Medium"/>
              <a:sym typeface="Poppins Medium"/>
            </a:endParaRPr>
          </a:p>
          <a:p>
            <a:pPr algn="l">
              <a:lnSpc>
                <a:spcPts val="4518"/>
              </a:lnSpc>
            </a:pPr>
            <a:r>
              <a:rPr lang="en-US" sz="3227" b="1">
                <a:solidFill>
                  <a:srgbClr val="000000"/>
                </a:solidFill>
                <a:latin typeface="Poppins Medium"/>
                <a:ea typeface="Poppins Medium"/>
                <a:cs typeface="Poppins Medium"/>
                <a:sym typeface="Poppins Medium"/>
              </a:rPr>
              <a:t>References of the above are found at: </a:t>
            </a:r>
            <a:r>
              <a:rPr lang="en-US" sz="3227" b="1" u="sng">
                <a:solidFill>
                  <a:srgbClr val="000000"/>
                </a:solidFill>
                <a:latin typeface="Poppins Medium"/>
                <a:ea typeface="Poppins Medium"/>
                <a:cs typeface="Poppins Medium"/>
                <a:sym typeface="Poppins Medium"/>
                <a:hlinkClick r:id="rId2" action="ppaction://hlinksldjump"/>
              </a:rPr>
              <a:t>[6]</a:t>
            </a:r>
          </a:p>
          <a:p>
            <a:pPr algn="l">
              <a:lnSpc>
                <a:spcPts val="3648"/>
              </a:lnSpc>
            </a:pPr>
            <a:endParaRPr lang="en-US" sz="3227" b="1" u="sng">
              <a:solidFill>
                <a:srgbClr val="000000"/>
              </a:solidFill>
              <a:latin typeface="Poppins Medium"/>
              <a:ea typeface="Poppins Medium"/>
              <a:cs typeface="Poppins Medium"/>
              <a:sym typeface="Poppins Medium"/>
              <a:hlinkClick r:id="rId2" action="ppaction://hlinksldjump"/>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37486" y="7936952"/>
            <a:ext cx="2864398" cy="286439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C48"/>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6020566" y="9147449"/>
            <a:ext cx="603155" cy="60315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209957" y="9973821"/>
            <a:ext cx="827529" cy="82752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801C"/>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271386" y="2605136"/>
            <a:ext cx="5806109" cy="5630546"/>
          </a:xfrm>
          <a:custGeom>
            <a:avLst/>
            <a:gdLst/>
            <a:ahLst/>
            <a:cxnLst/>
            <a:rect l="l" t="t" r="r" b="b"/>
            <a:pathLst>
              <a:path w="5806109" h="5630546">
                <a:moveTo>
                  <a:pt x="0" y="0"/>
                </a:moveTo>
                <a:lnTo>
                  <a:pt x="5806109" y="0"/>
                </a:lnTo>
                <a:lnTo>
                  <a:pt x="5806109" y="5630546"/>
                </a:lnTo>
                <a:lnTo>
                  <a:pt x="0" y="5630546"/>
                </a:lnTo>
                <a:lnTo>
                  <a:pt x="0" y="0"/>
                </a:lnTo>
                <a:close/>
              </a:path>
            </a:pathLst>
          </a:custGeom>
          <a:blipFill>
            <a:blip r:embed="rId2"/>
            <a:stretch>
              <a:fillRect/>
            </a:stretch>
          </a:blipFill>
        </p:spPr>
      </p:sp>
      <p:sp>
        <p:nvSpPr>
          <p:cNvPr id="12" name="Freeform 12"/>
          <p:cNvSpPr/>
          <p:nvPr/>
        </p:nvSpPr>
        <p:spPr>
          <a:xfrm>
            <a:off x="7693332" y="2605136"/>
            <a:ext cx="9713989" cy="5537378"/>
          </a:xfrm>
          <a:custGeom>
            <a:avLst/>
            <a:gdLst/>
            <a:ahLst/>
            <a:cxnLst/>
            <a:rect l="l" t="t" r="r" b="b"/>
            <a:pathLst>
              <a:path w="9713989" h="5537378">
                <a:moveTo>
                  <a:pt x="0" y="0"/>
                </a:moveTo>
                <a:lnTo>
                  <a:pt x="9713989" y="0"/>
                </a:lnTo>
                <a:lnTo>
                  <a:pt x="9713989" y="5537377"/>
                </a:lnTo>
                <a:lnTo>
                  <a:pt x="0" y="5537377"/>
                </a:lnTo>
                <a:lnTo>
                  <a:pt x="0" y="0"/>
                </a:lnTo>
                <a:close/>
              </a:path>
            </a:pathLst>
          </a:custGeom>
          <a:blipFill>
            <a:blip r:embed="rId3"/>
            <a:stretch>
              <a:fillRect/>
            </a:stretch>
          </a:blipFill>
        </p:spPr>
      </p:sp>
      <p:sp>
        <p:nvSpPr>
          <p:cNvPr id="13" name="TextBox 13"/>
          <p:cNvSpPr txBox="1"/>
          <p:nvPr/>
        </p:nvSpPr>
        <p:spPr>
          <a:xfrm>
            <a:off x="6423363" y="1433561"/>
            <a:ext cx="6261164" cy="666750"/>
          </a:xfrm>
          <a:prstGeom prst="rect">
            <a:avLst/>
          </a:prstGeom>
        </p:spPr>
        <p:txBody>
          <a:bodyPr lIns="0" tIns="0" rIns="0" bIns="0" rtlCol="0" anchor="t">
            <a:spAutoFit/>
          </a:bodyPr>
          <a:lstStyle/>
          <a:p>
            <a:pPr algn="l">
              <a:lnSpc>
                <a:spcPts val="4979"/>
              </a:lnSpc>
            </a:pPr>
            <a:r>
              <a:rPr lang="en-US" sz="4149" b="1">
                <a:solidFill>
                  <a:srgbClr val="D6801C"/>
                </a:solidFill>
                <a:latin typeface="Poppins Ultra-Bold"/>
                <a:ea typeface="Poppins Ultra-Bold"/>
                <a:cs typeface="Poppins Ultra-Bold"/>
                <a:sym typeface="Poppins Ultra-Bold"/>
              </a:rPr>
              <a:t>Multilabel Binarizer</a:t>
            </a:r>
          </a:p>
        </p:txBody>
      </p:sp>
      <p:sp>
        <p:nvSpPr>
          <p:cNvPr id="14" name="TextBox 14"/>
          <p:cNvSpPr txBox="1"/>
          <p:nvPr/>
        </p:nvSpPr>
        <p:spPr>
          <a:xfrm>
            <a:off x="5480550" y="300086"/>
            <a:ext cx="14139553" cy="666750"/>
          </a:xfrm>
          <a:prstGeom prst="rect">
            <a:avLst/>
          </a:prstGeom>
        </p:spPr>
        <p:txBody>
          <a:bodyPr lIns="0" tIns="0" rIns="0" bIns="0" rtlCol="0" anchor="t">
            <a:spAutoFit/>
          </a:bodyPr>
          <a:lstStyle/>
          <a:p>
            <a:pPr algn="l">
              <a:lnSpc>
                <a:spcPts val="4979"/>
              </a:lnSpc>
            </a:pPr>
            <a:r>
              <a:rPr lang="en-US" sz="4149" b="1">
                <a:solidFill>
                  <a:srgbClr val="D6801C"/>
                </a:solidFill>
                <a:latin typeface="Poppins Ultra-Bold"/>
                <a:ea typeface="Poppins Ultra-Bold"/>
                <a:cs typeface="Poppins Ultra-Bold"/>
                <a:sym typeface="Poppins Ultra-Bold"/>
              </a:rPr>
              <a:t>Encoding Categorical Data</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06452" y="-959041"/>
            <a:ext cx="2864398" cy="286439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C48"/>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819745" y="473158"/>
            <a:ext cx="603155" cy="60315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009135" y="1299529"/>
            <a:ext cx="827529" cy="82752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801C"/>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0504701" y="3606160"/>
            <a:ext cx="2470418" cy="5630546"/>
          </a:xfrm>
          <a:custGeom>
            <a:avLst/>
            <a:gdLst/>
            <a:ahLst/>
            <a:cxnLst/>
            <a:rect l="l" t="t" r="r" b="b"/>
            <a:pathLst>
              <a:path w="2470418" h="5630546">
                <a:moveTo>
                  <a:pt x="0" y="0"/>
                </a:moveTo>
                <a:lnTo>
                  <a:pt x="2470418" y="0"/>
                </a:lnTo>
                <a:lnTo>
                  <a:pt x="2470418" y="5630546"/>
                </a:lnTo>
                <a:lnTo>
                  <a:pt x="0" y="5630546"/>
                </a:lnTo>
                <a:lnTo>
                  <a:pt x="0" y="0"/>
                </a:lnTo>
                <a:close/>
              </a:path>
            </a:pathLst>
          </a:custGeom>
          <a:blipFill>
            <a:blip r:embed="rId2"/>
            <a:stretch>
              <a:fillRect/>
            </a:stretch>
          </a:blipFill>
        </p:spPr>
      </p:sp>
      <p:sp>
        <p:nvSpPr>
          <p:cNvPr id="12" name="Freeform 12"/>
          <p:cNvSpPr/>
          <p:nvPr/>
        </p:nvSpPr>
        <p:spPr>
          <a:xfrm>
            <a:off x="14374019" y="3606160"/>
            <a:ext cx="2332433" cy="5652140"/>
          </a:xfrm>
          <a:custGeom>
            <a:avLst/>
            <a:gdLst/>
            <a:ahLst/>
            <a:cxnLst/>
            <a:rect l="l" t="t" r="r" b="b"/>
            <a:pathLst>
              <a:path w="2332433" h="5652140">
                <a:moveTo>
                  <a:pt x="0" y="0"/>
                </a:moveTo>
                <a:lnTo>
                  <a:pt x="2332433" y="0"/>
                </a:lnTo>
                <a:lnTo>
                  <a:pt x="2332433" y="5652140"/>
                </a:lnTo>
                <a:lnTo>
                  <a:pt x="0" y="5652140"/>
                </a:lnTo>
                <a:lnTo>
                  <a:pt x="0" y="0"/>
                </a:lnTo>
                <a:close/>
              </a:path>
            </a:pathLst>
          </a:custGeom>
          <a:blipFill>
            <a:blip r:embed="rId3"/>
            <a:stretch>
              <a:fillRect/>
            </a:stretch>
          </a:blipFill>
        </p:spPr>
      </p:sp>
      <p:sp>
        <p:nvSpPr>
          <p:cNvPr id="13" name="TextBox 13"/>
          <p:cNvSpPr txBox="1"/>
          <p:nvPr/>
        </p:nvSpPr>
        <p:spPr>
          <a:xfrm>
            <a:off x="274136" y="913767"/>
            <a:ext cx="12966245" cy="723900"/>
          </a:xfrm>
          <a:prstGeom prst="rect">
            <a:avLst/>
          </a:prstGeom>
        </p:spPr>
        <p:txBody>
          <a:bodyPr lIns="0" tIns="0" rIns="0" bIns="0" rtlCol="0" anchor="t">
            <a:spAutoFit/>
          </a:bodyPr>
          <a:lstStyle/>
          <a:p>
            <a:pPr algn="l">
              <a:lnSpc>
                <a:spcPts val="5339"/>
              </a:lnSpc>
            </a:pPr>
            <a:r>
              <a:rPr lang="en-US" sz="4449" b="1">
                <a:solidFill>
                  <a:srgbClr val="D6801C"/>
                </a:solidFill>
                <a:latin typeface="Poppins Ultra-Bold"/>
                <a:ea typeface="Poppins Ultra-Bold"/>
                <a:cs typeface="Poppins Ultra-Bold"/>
                <a:sym typeface="Poppins Ultra-Bold"/>
              </a:rPr>
              <a:t>1) Data Preprocessing for AI system </a:t>
            </a:r>
          </a:p>
        </p:txBody>
      </p:sp>
      <p:sp>
        <p:nvSpPr>
          <p:cNvPr id="14" name="TextBox 14"/>
          <p:cNvSpPr txBox="1"/>
          <p:nvPr/>
        </p:nvSpPr>
        <p:spPr>
          <a:xfrm>
            <a:off x="1028700" y="2265624"/>
            <a:ext cx="12379579" cy="609600"/>
          </a:xfrm>
          <a:prstGeom prst="rect">
            <a:avLst/>
          </a:prstGeom>
        </p:spPr>
        <p:txBody>
          <a:bodyPr lIns="0" tIns="0" rIns="0" bIns="0" rtlCol="0" anchor="t">
            <a:spAutoFit/>
          </a:bodyPr>
          <a:lstStyle/>
          <a:p>
            <a:pPr algn="l">
              <a:lnSpc>
                <a:spcPts val="4500"/>
              </a:lnSpc>
            </a:pPr>
            <a:r>
              <a:rPr lang="en-US" sz="3750" b="1">
                <a:solidFill>
                  <a:srgbClr val="D6801C"/>
                </a:solidFill>
                <a:latin typeface="Poppins Ultra-Bold"/>
                <a:ea typeface="Poppins Ultra-Bold"/>
                <a:cs typeface="Poppins Ultra-Bold"/>
                <a:sym typeface="Poppins Ultra-Bold"/>
              </a:rPr>
              <a:t>3) Feature Scaling</a:t>
            </a:r>
          </a:p>
        </p:txBody>
      </p:sp>
      <p:sp>
        <p:nvSpPr>
          <p:cNvPr id="15" name="TextBox 15"/>
          <p:cNvSpPr txBox="1"/>
          <p:nvPr/>
        </p:nvSpPr>
        <p:spPr>
          <a:xfrm>
            <a:off x="1669865" y="3235869"/>
            <a:ext cx="4344412" cy="523875"/>
          </a:xfrm>
          <a:prstGeom prst="rect">
            <a:avLst/>
          </a:prstGeom>
        </p:spPr>
        <p:txBody>
          <a:bodyPr lIns="0" tIns="0" rIns="0" bIns="0" rtlCol="0" anchor="t">
            <a:spAutoFit/>
          </a:bodyPr>
          <a:lstStyle/>
          <a:p>
            <a:pPr algn="just">
              <a:lnSpc>
                <a:spcPts val="4199"/>
              </a:lnSpc>
            </a:pPr>
            <a:r>
              <a:rPr lang="en-US" sz="2999" b="1">
                <a:solidFill>
                  <a:srgbClr val="000000"/>
                </a:solidFill>
                <a:latin typeface="Poppins Medium"/>
                <a:ea typeface="Poppins Medium"/>
                <a:cs typeface="Poppins Medium"/>
                <a:sym typeface="Poppins Medium"/>
              </a:rPr>
              <a:t>Using Standard Scaler</a:t>
            </a:r>
          </a:p>
        </p:txBody>
      </p:sp>
      <p:sp>
        <p:nvSpPr>
          <p:cNvPr id="16" name="TextBox 16"/>
          <p:cNvSpPr txBox="1"/>
          <p:nvPr/>
        </p:nvSpPr>
        <p:spPr>
          <a:xfrm>
            <a:off x="1669865" y="4120390"/>
            <a:ext cx="8092716" cy="1571625"/>
          </a:xfrm>
          <a:prstGeom prst="rect">
            <a:avLst/>
          </a:prstGeom>
        </p:spPr>
        <p:txBody>
          <a:bodyPr lIns="0" tIns="0" rIns="0" bIns="0" rtlCol="0" anchor="t">
            <a:spAutoFit/>
          </a:bodyPr>
          <a:lstStyle/>
          <a:p>
            <a:pPr algn="just">
              <a:lnSpc>
                <a:spcPts val="4199"/>
              </a:lnSpc>
            </a:pPr>
            <a:r>
              <a:rPr lang="en-US" sz="2999" b="1">
                <a:solidFill>
                  <a:srgbClr val="000000"/>
                </a:solidFill>
                <a:latin typeface="Poppins Medium"/>
                <a:ea typeface="Poppins Medium"/>
                <a:cs typeface="Poppins Medium"/>
                <a:sym typeface="Poppins Medium"/>
              </a:rPr>
              <a:t>Standardized data to a range of [-3,3] using StandardScaler for consistent scaling across numerical features.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06452" y="-1091926"/>
            <a:ext cx="2864398" cy="286439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C48"/>
            </a:soli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380"/>
                </a:lnSpc>
              </a:pPr>
              <a:endParaRPr/>
            </a:p>
          </p:txBody>
        </p:sp>
      </p:grpSp>
      <p:grpSp>
        <p:nvGrpSpPr>
          <p:cNvPr id="5" name="Group 5"/>
          <p:cNvGrpSpPr/>
          <p:nvPr/>
        </p:nvGrpSpPr>
        <p:grpSpPr>
          <a:xfrm>
            <a:off x="15819745" y="340273"/>
            <a:ext cx="603155" cy="60315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380"/>
                </a:lnSpc>
              </a:pPr>
              <a:endParaRPr/>
            </a:p>
          </p:txBody>
        </p:sp>
      </p:grpSp>
      <p:grpSp>
        <p:nvGrpSpPr>
          <p:cNvPr id="8" name="Group 8"/>
          <p:cNvGrpSpPr/>
          <p:nvPr/>
        </p:nvGrpSpPr>
        <p:grpSpPr>
          <a:xfrm>
            <a:off x="16009135" y="1166645"/>
            <a:ext cx="827529" cy="82752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801C"/>
            </a:solidFill>
          </p:spPr>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380"/>
                </a:lnSpc>
              </a:pPr>
              <a:endParaRPr/>
            </a:p>
          </p:txBody>
        </p:sp>
      </p:grpSp>
      <p:sp>
        <p:nvSpPr>
          <p:cNvPr id="11" name="TextBox 11"/>
          <p:cNvSpPr txBox="1"/>
          <p:nvPr/>
        </p:nvSpPr>
        <p:spPr>
          <a:xfrm>
            <a:off x="6152187" y="240070"/>
            <a:ext cx="9027202" cy="676275"/>
          </a:xfrm>
          <a:prstGeom prst="rect">
            <a:avLst/>
          </a:prstGeom>
        </p:spPr>
        <p:txBody>
          <a:bodyPr lIns="0" tIns="0" rIns="0" bIns="0" rtlCol="0" anchor="t">
            <a:spAutoFit/>
          </a:bodyPr>
          <a:lstStyle/>
          <a:p>
            <a:pPr algn="l">
              <a:lnSpc>
                <a:spcPts val="5099"/>
              </a:lnSpc>
            </a:pPr>
            <a:r>
              <a:rPr lang="en-US" sz="4249" b="1">
                <a:solidFill>
                  <a:srgbClr val="D6801C"/>
                </a:solidFill>
                <a:latin typeface="Poppins Ultra-Bold"/>
                <a:ea typeface="Poppins Ultra-Bold"/>
                <a:cs typeface="Poppins Ultra-Bold"/>
                <a:sym typeface="Poppins Ultra-Bold"/>
              </a:rPr>
              <a:t>2) AI Technologies used</a:t>
            </a:r>
          </a:p>
        </p:txBody>
      </p:sp>
      <p:sp>
        <p:nvSpPr>
          <p:cNvPr id="12" name="TextBox 12"/>
          <p:cNvSpPr txBox="1"/>
          <p:nvPr/>
        </p:nvSpPr>
        <p:spPr>
          <a:xfrm>
            <a:off x="383419" y="1049695"/>
            <a:ext cx="8931952" cy="638175"/>
          </a:xfrm>
          <a:prstGeom prst="rect">
            <a:avLst/>
          </a:prstGeom>
        </p:spPr>
        <p:txBody>
          <a:bodyPr lIns="0" tIns="0" rIns="0" bIns="0" rtlCol="0" anchor="t">
            <a:spAutoFit/>
          </a:bodyPr>
          <a:lstStyle/>
          <a:p>
            <a:pPr algn="l">
              <a:lnSpc>
                <a:spcPts val="4739"/>
              </a:lnSpc>
            </a:pPr>
            <a:r>
              <a:rPr lang="en-US" sz="3949" b="1">
                <a:solidFill>
                  <a:srgbClr val="D6801C"/>
                </a:solidFill>
                <a:latin typeface="Poppins Ultra-Bold"/>
                <a:ea typeface="Poppins Ultra-Bold"/>
                <a:cs typeface="Poppins Ultra-Bold"/>
                <a:sym typeface="Poppins Ultra-Bold"/>
              </a:rPr>
              <a:t>1) Clustering  Learning </a:t>
            </a:r>
          </a:p>
        </p:txBody>
      </p:sp>
      <p:sp>
        <p:nvSpPr>
          <p:cNvPr id="13" name="TextBox 13"/>
          <p:cNvSpPr txBox="1"/>
          <p:nvPr/>
        </p:nvSpPr>
        <p:spPr>
          <a:xfrm>
            <a:off x="860213" y="1764070"/>
            <a:ext cx="7333852" cy="542925"/>
          </a:xfrm>
          <a:prstGeom prst="rect">
            <a:avLst/>
          </a:prstGeom>
        </p:spPr>
        <p:txBody>
          <a:bodyPr lIns="0" tIns="0" rIns="0" bIns="0" rtlCol="0" anchor="t">
            <a:spAutoFit/>
          </a:bodyPr>
          <a:lstStyle/>
          <a:p>
            <a:pPr algn="l">
              <a:lnSpc>
                <a:spcPts val="4020"/>
              </a:lnSpc>
            </a:pPr>
            <a:r>
              <a:rPr lang="en-US" sz="3350" b="1">
                <a:solidFill>
                  <a:srgbClr val="D6801C"/>
                </a:solidFill>
                <a:latin typeface="Poppins Bold"/>
                <a:ea typeface="Poppins Bold"/>
                <a:cs typeface="Poppins Bold"/>
                <a:sym typeface="Poppins Bold"/>
              </a:rPr>
              <a:t>3) Steps of Mean Shift?</a:t>
            </a:r>
          </a:p>
        </p:txBody>
      </p:sp>
      <p:sp>
        <p:nvSpPr>
          <p:cNvPr id="14" name="TextBox 14"/>
          <p:cNvSpPr txBox="1"/>
          <p:nvPr/>
        </p:nvSpPr>
        <p:spPr>
          <a:xfrm>
            <a:off x="1323042" y="3156162"/>
            <a:ext cx="7629127" cy="915035"/>
          </a:xfrm>
          <a:prstGeom prst="rect">
            <a:avLst/>
          </a:prstGeom>
        </p:spPr>
        <p:txBody>
          <a:bodyPr lIns="0" tIns="0" rIns="0" bIns="0" rtlCol="0" anchor="t">
            <a:spAutoFit/>
          </a:bodyPr>
          <a:lstStyle/>
          <a:p>
            <a:pPr marL="561339" lvl="1" indent="-280669" algn="just">
              <a:lnSpc>
                <a:spcPts val="3639"/>
              </a:lnSpc>
              <a:buFont typeface="Arial"/>
              <a:buChar char="•"/>
            </a:pPr>
            <a:r>
              <a:rPr lang="en-US" sz="2599" b="1">
                <a:solidFill>
                  <a:srgbClr val="000000"/>
                </a:solidFill>
                <a:latin typeface="Poppins Medium"/>
                <a:ea typeface="Poppins Medium"/>
                <a:cs typeface="Poppins Medium"/>
                <a:sym typeface="Poppins Medium"/>
              </a:rPr>
              <a:t>Place a "kernel" (like a window or circle)  </a:t>
            </a:r>
          </a:p>
          <a:p>
            <a:pPr algn="just">
              <a:lnSpc>
                <a:spcPts val="3639"/>
              </a:lnSpc>
            </a:pPr>
            <a:r>
              <a:rPr lang="en-US" sz="2599" b="1">
                <a:solidFill>
                  <a:srgbClr val="000000"/>
                </a:solidFill>
                <a:latin typeface="Poppins Medium"/>
                <a:ea typeface="Poppins Medium"/>
                <a:cs typeface="Poppins Medium"/>
                <a:sym typeface="Poppins Medium"/>
              </a:rPr>
              <a:t>       around each data point</a:t>
            </a:r>
          </a:p>
        </p:txBody>
      </p:sp>
      <p:sp>
        <p:nvSpPr>
          <p:cNvPr id="15" name="TextBox 15"/>
          <p:cNvSpPr txBox="1"/>
          <p:nvPr/>
        </p:nvSpPr>
        <p:spPr>
          <a:xfrm>
            <a:off x="1218267" y="7625558"/>
            <a:ext cx="13951598" cy="457835"/>
          </a:xfrm>
          <a:prstGeom prst="rect">
            <a:avLst/>
          </a:prstGeom>
        </p:spPr>
        <p:txBody>
          <a:bodyPr lIns="0" tIns="0" rIns="0" bIns="0" rtlCol="0" anchor="t">
            <a:spAutoFit/>
          </a:bodyPr>
          <a:lstStyle/>
          <a:p>
            <a:pPr marL="561339" lvl="1" indent="-280669" algn="just">
              <a:lnSpc>
                <a:spcPts val="3639"/>
              </a:lnSpc>
              <a:buFont typeface="Arial"/>
              <a:buChar char="•"/>
            </a:pPr>
            <a:r>
              <a:rPr lang="en-US" sz="2599" b="1">
                <a:solidFill>
                  <a:srgbClr val="000000"/>
                </a:solidFill>
                <a:latin typeface="Poppins Medium"/>
                <a:ea typeface="Poppins Medium"/>
                <a:cs typeface="Poppins Medium"/>
                <a:sym typeface="Poppins Medium"/>
              </a:rPr>
              <a:t>Continue shifting the kernel until it stops moving significantly or stabilizes</a:t>
            </a:r>
          </a:p>
        </p:txBody>
      </p:sp>
      <p:sp>
        <p:nvSpPr>
          <p:cNvPr id="16" name="TextBox 16"/>
          <p:cNvSpPr txBox="1"/>
          <p:nvPr/>
        </p:nvSpPr>
        <p:spPr>
          <a:xfrm>
            <a:off x="1361142" y="4280747"/>
            <a:ext cx="7333852" cy="495300"/>
          </a:xfrm>
          <a:prstGeom prst="rect">
            <a:avLst/>
          </a:prstGeom>
        </p:spPr>
        <p:txBody>
          <a:bodyPr lIns="0" tIns="0" rIns="0" bIns="0" rtlCol="0" anchor="t">
            <a:spAutoFit/>
          </a:bodyPr>
          <a:lstStyle/>
          <a:p>
            <a:pPr algn="l">
              <a:lnSpc>
                <a:spcPts val="3780"/>
              </a:lnSpc>
            </a:pPr>
            <a:r>
              <a:rPr lang="en-US" sz="3150" b="1">
                <a:solidFill>
                  <a:srgbClr val="D6801C"/>
                </a:solidFill>
                <a:latin typeface="Poppins Ultra-Bold"/>
                <a:ea typeface="Poppins Ultra-Bold"/>
                <a:cs typeface="Poppins Ultra-Bold"/>
                <a:sym typeface="Poppins Ultra-Bold"/>
              </a:rPr>
              <a:t>2) Shift Towards Density</a:t>
            </a:r>
          </a:p>
        </p:txBody>
      </p:sp>
      <p:sp>
        <p:nvSpPr>
          <p:cNvPr id="17" name="TextBox 17"/>
          <p:cNvSpPr txBox="1"/>
          <p:nvPr/>
        </p:nvSpPr>
        <p:spPr>
          <a:xfrm>
            <a:off x="1323042" y="7025483"/>
            <a:ext cx="7333852" cy="495300"/>
          </a:xfrm>
          <a:prstGeom prst="rect">
            <a:avLst/>
          </a:prstGeom>
        </p:spPr>
        <p:txBody>
          <a:bodyPr lIns="0" tIns="0" rIns="0" bIns="0" rtlCol="0" anchor="t">
            <a:spAutoFit/>
          </a:bodyPr>
          <a:lstStyle/>
          <a:p>
            <a:pPr algn="l">
              <a:lnSpc>
                <a:spcPts val="3780"/>
              </a:lnSpc>
            </a:pPr>
            <a:r>
              <a:rPr lang="en-US" sz="3150" b="1">
                <a:solidFill>
                  <a:srgbClr val="D6801C"/>
                </a:solidFill>
                <a:latin typeface="Poppins Ultra-Bold"/>
                <a:ea typeface="Poppins Ultra-Bold"/>
                <a:cs typeface="Poppins Ultra-Bold"/>
                <a:sym typeface="Poppins Ultra-Bold"/>
              </a:rPr>
              <a:t> 3) Repeat Until Convergence</a:t>
            </a:r>
          </a:p>
        </p:txBody>
      </p:sp>
      <p:sp>
        <p:nvSpPr>
          <p:cNvPr id="18" name="TextBox 18"/>
          <p:cNvSpPr txBox="1"/>
          <p:nvPr/>
        </p:nvSpPr>
        <p:spPr>
          <a:xfrm>
            <a:off x="1500521" y="2498937"/>
            <a:ext cx="7333852" cy="495300"/>
          </a:xfrm>
          <a:prstGeom prst="rect">
            <a:avLst/>
          </a:prstGeom>
        </p:spPr>
        <p:txBody>
          <a:bodyPr lIns="0" tIns="0" rIns="0" bIns="0" rtlCol="0" anchor="t">
            <a:spAutoFit/>
          </a:bodyPr>
          <a:lstStyle/>
          <a:p>
            <a:pPr algn="l">
              <a:lnSpc>
                <a:spcPts val="3780"/>
              </a:lnSpc>
            </a:pPr>
            <a:r>
              <a:rPr lang="en-US" sz="3150" b="1">
                <a:solidFill>
                  <a:srgbClr val="D6801C"/>
                </a:solidFill>
                <a:latin typeface="Poppins Ultra-Bold"/>
                <a:ea typeface="Poppins Ultra-Bold"/>
                <a:cs typeface="Poppins Ultra-Bold"/>
                <a:sym typeface="Poppins Ultra-Bold"/>
              </a:rPr>
              <a:t>1) Initialization</a:t>
            </a:r>
          </a:p>
        </p:txBody>
      </p:sp>
      <p:sp>
        <p:nvSpPr>
          <p:cNvPr id="19" name="TextBox 19"/>
          <p:cNvSpPr txBox="1"/>
          <p:nvPr/>
        </p:nvSpPr>
        <p:spPr>
          <a:xfrm>
            <a:off x="1237317" y="4823938"/>
            <a:ext cx="9727753" cy="915035"/>
          </a:xfrm>
          <a:prstGeom prst="rect">
            <a:avLst/>
          </a:prstGeom>
        </p:spPr>
        <p:txBody>
          <a:bodyPr lIns="0" tIns="0" rIns="0" bIns="0" rtlCol="0" anchor="t">
            <a:spAutoFit/>
          </a:bodyPr>
          <a:lstStyle/>
          <a:p>
            <a:pPr marL="561339" lvl="1" indent="-280669" algn="just">
              <a:lnSpc>
                <a:spcPts val="3639"/>
              </a:lnSpc>
              <a:buFont typeface="Arial"/>
              <a:buChar char="•"/>
            </a:pPr>
            <a:r>
              <a:rPr lang="en-US" sz="2599" b="1">
                <a:solidFill>
                  <a:srgbClr val="000000"/>
                </a:solidFill>
                <a:latin typeface="Poppins Medium"/>
                <a:ea typeface="Poppins Medium"/>
                <a:cs typeface="Poppins Medium"/>
                <a:sym typeface="Poppins Medium"/>
              </a:rPr>
              <a:t>Calculate the mean (average) of all points within the kernel.</a:t>
            </a:r>
          </a:p>
        </p:txBody>
      </p:sp>
      <p:sp>
        <p:nvSpPr>
          <p:cNvPr id="20" name="TextBox 20"/>
          <p:cNvSpPr txBox="1"/>
          <p:nvPr/>
        </p:nvSpPr>
        <p:spPr>
          <a:xfrm>
            <a:off x="1237317" y="5958048"/>
            <a:ext cx="10730409" cy="915035"/>
          </a:xfrm>
          <a:prstGeom prst="rect">
            <a:avLst/>
          </a:prstGeom>
        </p:spPr>
        <p:txBody>
          <a:bodyPr lIns="0" tIns="0" rIns="0" bIns="0" rtlCol="0" anchor="t">
            <a:spAutoFit/>
          </a:bodyPr>
          <a:lstStyle/>
          <a:p>
            <a:pPr marL="561339" lvl="1" indent="-280669" algn="just">
              <a:lnSpc>
                <a:spcPts val="3639"/>
              </a:lnSpc>
              <a:buFont typeface="Arial"/>
              <a:buChar char="•"/>
            </a:pPr>
            <a:r>
              <a:rPr lang="en-US" sz="2599" b="1">
                <a:solidFill>
                  <a:srgbClr val="000000"/>
                </a:solidFill>
                <a:latin typeface="Poppins Medium"/>
                <a:ea typeface="Poppins Medium"/>
                <a:cs typeface="Poppins Medium"/>
                <a:sym typeface="Poppins Medium"/>
              </a:rPr>
              <a:t>Move the kernel center to this mean, which shifts it towards areas of higher density.</a:t>
            </a:r>
          </a:p>
        </p:txBody>
      </p:sp>
      <p:sp>
        <p:nvSpPr>
          <p:cNvPr id="21" name="TextBox 21"/>
          <p:cNvSpPr txBox="1"/>
          <p:nvPr/>
        </p:nvSpPr>
        <p:spPr>
          <a:xfrm>
            <a:off x="1237317" y="8302468"/>
            <a:ext cx="13672839" cy="915035"/>
          </a:xfrm>
          <a:prstGeom prst="rect">
            <a:avLst/>
          </a:prstGeom>
        </p:spPr>
        <p:txBody>
          <a:bodyPr lIns="0" tIns="0" rIns="0" bIns="0" rtlCol="0" anchor="t">
            <a:spAutoFit/>
          </a:bodyPr>
          <a:lstStyle/>
          <a:p>
            <a:pPr marL="561339" lvl="1" indent="-280669" algn="just">
              <a:lnSpc>
                <a:spcPts val="3639"/>
              </a:lnSpc>
              <a:buFont typeface="Arial"/>
              <a:buChar char="•"/>
            </a:pPr>
            <a:r>
              <a:rPr lang="en-US" sz="2599" b="1">
                <a:solidFill>
                  <a:srgbClr val="000000"/>
                </a:solidFill>
                <a:latin typeface="Poppins Medium"/>
                <a:ea typeface="Poppins Medium"/>
                <a:cs typeface="Poppins Medium"/>
                <a:sym typeface="Poppins Medium"/>
              </a:rPr>
              <a:t>Points whose kernels converge to the same position belong to the same cluster</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06452" y="-1091926"/>
            <a:ext cx="2864398" cy="286439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C48"/>
            </a:soli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380"/>
                </a:lnSpc>
              </a:pPr>
              <a:endParaRPr/>
            </a:p>
          </p:txBody>
        </p:sp>
      </p:grpSp>
      <p:grpSp>
        <p:nvGrpSpPr>
          <p:cNvPr id="5" name="Group 5"/>
          <p:cNvGrpSpPr/>
          <p:nvPr/>
        </p:nvGrpSpPr>
        <p:grpSpPr>
          <a:xfrm>
            <a:off x="15819745" y="340273"/>
            <a:ext cx="603155" cy="60315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380"/>
                </a:lnSpc>
              </a:pPr>
              <a:endParaRPr/>
            </a:p>
          </p:txBody>
        </p:sp>
      </p:grpSp>
      <p:grpSp>
        <p:nvGrpSpPr>
          <p:cNvPr id="8" name="Group 8"/>
          <p:cNvGrpSpPr/>
          <p:nvPr/>
        </p:nvGrpSpPr>
        <p:grpSpPr>
          <a:xfrm>
            <a:off x="16009135" y="1166645"/>
            <a:ext cx="827529" cy="82752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801C"/>
            </a:solidFill>
          </p:spPr>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380"/>
                </a:lnSpc>
              </a:pPr>
              <a:endParaRPr/>
            </a:p>
          </p:txBody>
        </p:sp>
      </p:grpSp>
      <p:sp>
        <p:nvSpPr>
          <p:cNvPr id="11" name="Freeform 11"/>
          <p:cNvSpPr/>
          <p:nvPr/>
        </p:nvSpPr>
        <p:spPr>
          <a:xfrm>
            <a:off x="867167" y="4271532"/>
            <a:ext cx="16896408" cy="4227164"/>
          </a:xfrm>
          <a:custGeom>
            <a:avLst/>
            <a:gdLst/>
            <a:ahLst/>
            <a:cxnLst/>
            <a:rect l="l" t="t" r="r" b="b"/>
            <a:pathLst>
              <a:path w="16896408" h="4227164">
                <a:moveTo>
                  <a:pt x="0" y="0"/>
                </a:moveTo>
                <a:lnTo>
                  <a:pt x="16896408" y="0"/>
                </a:lnTo>
                <a:lnTo>
                  <a:pt x="16896408" y="4227164"/>
                </a:lnTo>
                <a:lnTo>
                  <a:pt x="0" y="4227164"/>
                </a:lnTo>
                <a:lnTo>
                  <a:pt x="0" y="0"/>
                </a:lnTo>
                <a:close/>
              </a:path>
            </a:pathLst>
          </a:custGeom>
          <a:blipFill>
            <a:blip r:embed="rId2"/>
            <a:stretch>
              <a:fillRect t="-779" r="-131" b="-779"/>
            </a:stretch>
          </a:blipFill>
        </p:spPr>
      </p:sp>
      <p:sp>
        <p:nvSpPr>
          <p:cNvPr id="12" name="TextBox 12"/>
          <p:cNvSpPr txBox="1"/>
          <p:nvPr/>
        </p:nvSpPr>
        <p:spPr>
          <a:xfrm>
            <a:off x="5874126" y="267153"/>
            <a:ext cx="9027202" cy="676275"/>
          </a:xfrm>
          <a:prstGeom prst="rect">
            <a:avLst/>
          </a:prstGeom>
        </p:spPr>
        <p:txBody>
          <a:bodyPr lIns="0" tIns="0" rIns="0" bIns="0" rtlCol="0" anchor="t">
            <a:spAutoFit/>
          </a:bodyPr>
          <a:lstStyle/>
          <a:p>
            <a:pPr algn="l">
              <a:lnSpc>
                <a:spcPts val="5099"/>
              </a:lnSpc>
            </a:pPr>
            <a:r>
              <a:rPr lang="en-US" sz="4249" b="1">
                <a:solidFill>
                  <a:srgbClr val="D6801C"/>
                </a:solidFill>
                <a:latin typeface="Poppins Ultra-Bold"/>
                <a:ea typeface="Poppins Ultra-Bold"/>
                <a:cs typeface="Poppins Ultra-Bold"/>
                <a:sym typeface="Poppins Ultra-Bold"/>
              </a:rPr>
              <a:t>2) AI Technologies used</a:t>
            </a:r>
          </a:p>
        </p:txBody>
      </p:sp>
      <p:sp>
        <p:nvSpPr>
          <p:cNvPr id="13" name="TextBox 13"/>
          <p:cNvSpPr txBox="1"/>
          <p:nvPr/>
        </p:nvSpPr>
        <p:spPr>
          <a:xfrm>
            <a:off x="383419" y="1049695"/>
            <a:ext cx="8931952" cy="638175"/>
          </a:xfrm>
          <a:prstGeom prst="rect">
            <a:avLst/>
          </a:prstGeom>
        </p:spPr>
        <p:txBody>
          <a:bodyPr lIns="0" tIns="0" rIns="0" bIns="0" rtlCol="0" anchor="t">
            <a:spAutoFit/>
          </a:bodyPr>
          <a:lstStyle/>
          <a:p>
            <a:pPr algn="l">
              <a:lnSpc>
                <a:spcPts val="4739"/>
              </a:lnSpc>
            </a:pPr>
            <a:r>
              <a:rPr lang="en-US" sz="3949" b="1">
                <a:solidFill>
                  <a:srgbClr val="D6801C"/>
                </a:solidFill>
                <a:latin typeface="Poppins Ultra-Bold"/>
                <a:ea typeface="Poppins Ultra-Bold"/>
                <a:cs typeface="Poppins Ultra-Bold"/>
                <a:sym typeface="Poppins Ultra-Bold"/>
              </a:rPr>
              <a:t>2) Clustering  Learning </a:t>
            </a:r>
          </a:p>
        </p:txBody>
      </p:sp>
      <p:sp>
        <p:nvSpPr>
          <p:cNvPr id="14" name="TextBox 14"/>
          <p:cNvSpPr txBox="1"/>
          <p:nvPr/>
        </p:nvSpPr>
        <p:spPr>
          <a:xfrm>
            <a:off x="869738" y="1764070"/>
            <a:ext cx="7333852" cy="542925"/>
          </a:xfrm>
          <a:prstGeom prst="rect">
            <a:avLst/>
          </a:prstGeom>
        </p:spPr>
        <p:txBody>
          <a:bodyPr lIns="0" tIns="0" rIns="0" bIns="0" rtlCol="0" anchor="t">
            <a:spAutoFit/>
          </a:bodyPr>
          <a:lstStyle/>
          <a:p>
            <a:pPr algn="l">
              <a:lnSpc>
                <a:spcPts val="4020"/>
              </a:lnSpc>
            </a:pPr>
            <a:r>
              <a:rPr lang="en-US" sz="3350" b="1">
                <a:solidFill>
                  <a:srgbClr val="D6801C"/>
                </a:solidFill>
                <a:latin typeface="Poppins Bold"/>
                <a:ea typeface="Poppins Bold"/>
                <a:cs typeface="Poppins Bold"/>
                <a:sym typeface="Poppins Bold"/>
              </a:rPr>
              <a:t>3) Steps of Mean Shift?</a:t>
            </a:r>
          </a:p>
        </p:txBody>
      </p:sp>
      <p:sp>
        <p:nvSpPr>
          <p:cNvPr id="15" name="TextBox 15"/>
          <p:cNvSpPr txBox="1"/>
          <p:nvPr/>
        </p:nvSpPr>
        <p:spPr>
          <a:xfrm>
            <a:off x="1534542" y="2782935"/>
            <a:ext cx="3928874" cy="495300"/>
          </a:xfrm>
          <a:prstGeom prst="rect">
            <a:avLst/>
          </a:prstGeom>
        </p:spPr>
        <p:txBody>
          <a:bodyPr lIns="0" tIns="0" rIns="0" bIns="0" rtlCol="0" anchor="t">
            <a:spAutoFit/>
          </a:bodyPr>
          <a:lstStyle/>
          <a:p>
            <a:pPr algn="l">
              <a:lnSpc>
                <a:spcPts val="3780"/>
              </a:lnSpc>
            </a:pPr>
            <a:r>
              <a:rPr lang="en-US" sz="3150" b="1">
                <a:solidFill>
                  <a:srgbClr val="D6801C"/>
                </a:solidFill>
                <a:latin typeface="Poppins Ultra-Bold"/>
                <a:ea typeface="Poppins Ultra-Bold"/>
                <a:cs typeface="Poppins Ultra-Bold"/>
                <a:sym typeface="Poppins Ultra-Bold"/>
              </a:rPr>
              <a:t>4) Assign Clusters</a:t>
            </a:r>
          </a:p>
        </p:txBody>
      </p:sp>
      <p:sp>
        <p:nvSpPr>
          <p:cNvPr id="16" name="TextBox 16"/>
          <p:cNvSpPr txBox="1"/>
          <p:nvPr/>
        </p:nvSpPr>
        <p:spPr>
          <a:xfrm>
            <a:off x="1538210" y="3316335"/>
            <a:ext cx="11064288" cy="459897"/>
          </a:xfrm>
          <a:prstGeom prst="rect">
            <a:avLst/>
          </a:prstGeom>
        </p:spPr>
        <p:txBody>
          <a:bodyPr lIns="0" tIns="0" rIns="0" bIns="0" rtlCol="0" anchor="t">
            <a:spAutoFit/>
          </a:bodyPr>
          <a:lstStyle/>
          <a:p>
            <a:pPr marL="550628" lvl="1" indent="-275314" algn="just">
              <a:lnSpc>
                <a:spcPts val="3570"/>
              </a:lnSpc>
              <a:buFont typeface="Arial"/>
              <a:buChar char="•"/>
            </a:pPr>
            <a:r>
              <a:rPr lang="en-US" sz="2550" b="1">
                <a:solidFill>
                  <a:srgbClr val="000000"/>
                </a:solidFill>
                <a:latin typeface="Poppins Medium"/>
                <a:ea typeface="Poppins Medium"/>
                <a:cs typeface="Poppins Medium"/>
                <a:sym typeface="Poppins Medium"/>
              </a:rPr>
              <a:t>Group data points based on the kernel centers to form clusters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06452" y="-1091926"/>
            <a:ext cx="2864398" cy="286439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C48"/>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819745" y="340273"/>
            <a:ext cx="603155" cy="60315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009135" y="1166645"/>
            <a:ext cx="827529" cy="82752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801C"/>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2302439" y="2213138"/>
            <a:ext cx="12940920" cy="7045162"/>
          </a:xfrm>
          <a:custGeom>
            <a:avLst/>
            <a:gdLst/>
            <a:ahLst/>
            <a:cxnLst/>
            <a:rect l="l" t="t" r="r" b="b"/>
            <a:pathLst>
              <a:path w="12940920" h="7045162">
                <a:moveTo>
                  <a:pt x="0" y="0"/>
                </a:moveTo>
                <a:lnTo>
                  <a:pt x="12940920" y="0"/>
                </a:lnTo>
                <a:lnTo>
                  <a:pt x="12940920" y="7045162"/>
                </a:lnTo>
                <a:lnTo>
                  <a:pt x="0" y="7045162"/>
                </a:lnTo>
                <a:lnTo>
                  <a:pt x="0" y="0"/>
                </a:lnTo>
                <a:close/>
              </a:path>
            </a:pathLst>
          </a:custGeom>
          <a:blipFill>
            <a:blip r:embed="rId2"/>
            <a:stretch>
              <a:fillRect r="-3564"/>
            </a:stretch>
          </a:blipFill>
        </p:spPr>
      </p:sp>
      <p:sp>
        <p:nvSpPr>
          <p:cNvPr id="12" name="TextBox 12"/>
          <p:cNvSpPr txBox="1"/>
          <p:nvPr/>
        </p:nvSpPr>
        <p:spPr>
          <a:xfrm>
            <a:off x="379134" y="292648"/>
            <a:ext cx="9027202" cy="723900"/>
          </a:xfrm>
          <a:prstGeom prst="rect">
            <a:avLst/>
          </a:prstGeom>
        </p:spPr>
        <p:txBody>
          <a:bodyPr lIns="0" tIns="0" rIns="0" bIns="0" rtlCol="0" anchor="t">
            <a:spAutoFit/>
          </a:bodyPr>
          <a:lstStyle/>
          <a:p>
            <a:pPr algn="l">
              <a:lnSpc>
                <a:spcPts val="5339"/>
              </a:lnSpc>
            </a:pPr>
            <a:r>
              <a:rPr lang="en-US" sz="4449" b="1">
                <a:solidFill>
                  <a:srgbClr val="D6801C"/>
                </a:solidFill>
                <a:latin typeface="Poppins Ultra-Bold"/>
                <a:ea typeface="Poppins Ultra-Bold"/>
                <a:cs typeface="Poppins Ultra-Bold"/>
                <a:sym typeface="Poppins Ultra-Bold"/>
              </a:rPr>
              <a:t>AI Technologies used</a:t>
            </a:r>
          </a:p>
        </p:txBody>
      </p:sp>
      <p:sp>
        <p:nvSpPr>
          <p:cNvPr id="13" name="TextBox 13"/>
          <p:cNvSpPr txBox="1"/>
          <p:nvPr/>
        </p:nvSpPr>
        <p:spPr>
          <a:xfrm>
            <a:off x="856020" y="1128545"/>
            <a:ext cx="9027202" cy="666750"/>
          </a:xfrm>
          <a:prstGeom prst="rect">
            <a:avLst/>
          </a:prstGeom>
        </p:spPr>
        <p:txBody>
          <a:bodyPr lIns="0" tIns="0" rIns="0" bIns="0" rtlCol="0" anchor="t">
            <a:spAutoFit/>
          </a:bodyPr>
          <a:lstStyle/>
          <a:p>
            <a:pPr algn="l">
              <a:lnSpc>
                <a:spcPts val="4979"/>
              </a:lnSpc>
            </a:pPr>
            <a:r>
              <a:rPr lang="en-US" sz="4149" b="1">
                <a:solidFill>
                  <a:srgbClr val="D6801C"/>
                </a:solidFill>
                <a:latin typeface="Poppins Ultra-Bold"/>
                <a:ea typeface="Poppins Ultra-Bold"/>
                <a:cs typeface="Poppins Ultra-Bold"/>
                <a:sym typeface="Poppins Ultra-Bold"/>
              </a:rPr>
              <a:t>3) Reinforcement  Learning</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79134" y="292648"/>
            <a:ext cx="9027202" cy="723900"/>
          </a:xfrm>
          <a:prstGeom prst="rect">
            <a:avLst/>
          </a:prstGeom>
        </p:spPr>
        <p:txBody>
          <a:bodyPr lIns="0" tIns="0" rIns="0" bIns="0" rtlCol="0" anchor="t">
            <a:spAutoFit/>
          </a:bodyPr>
          <a:lstStyle/>
          <a:p>
            <a:pPr algn="l">
              <a:lnSpc>
                <a:spcPts val="5339"/>
              </a:lnSpc>
            </a:pPr>
            <a:r>
              <a:rPr lang="en-US" sz="4449" b="1">
                <a:solidFill>
                  <a:srgbClr val="D6801C"/>
                </a:solidFill>
                <a:latin typeface="Poppins Ultra-Bold"/>
                <a:ea typeface="Poppins Ultra-Bold"/>
                <a:cs typeface="Poppins Ultra-Bold"/>
                <a:sym typeface="Poppins Ultra-Bold"/>
              </a:rPr>
              <a:t>2) AI Technologies used</a:t>
            </a:r>
          </a:p>
        </p:txBody>
      </p:sp>
      <p:sp>
        <p:nvSpPr>
          <p:cNvPr id="3" name="TextBox 3"/>
          <p:cNvSpPr txBox="1"/>
          <p:nvPr/>
        </p:nvSpPr>
        <p:spPr>
          <a:xfrm>
            <a:off x="856020" y="1128545"/>
            <a:ext cx="9027202" cy="666750"/>
          </a:xfrm>
          <a:prstGeom prst="rect">
            <a:avLst/>
          </a:prstGeom>
        </p:spPr>
        <p:txBody>
          <a:bodyPr lIns="0" tIns="0" rIns="0" bIns="0" rtlCol="0" anchor="t">
            <a:spAutoFit/>
          </a:bodyPr>
          <a:lstStyle/>
          <a:p>
            <a:pPr algn="l">
              <a:lnSpc>
                <a:spcPts val="4979"/>
              </a:lnSpc>
            </a:pPr>
            <a:r>
              <a:rPr lang="en-US" sz="4149" b="1">
                <a:solidFill>
                  <a:srgbClr val="D6801C"/>
                </a:solidFill>
                <a:latin typeface="Poppins Ultra-Bold"/>
                <a:ea typeface="Poppins Ultra-Bold"/>
                <a:cs typeface="Poppins Ultra-Bold"/>
                <a:sym typeface="Poppins Ultra-Bold"/>
              </a:rPr>
              <a:t>3) Reinforcement  Learning</a:t>
            </a:r>
          </a:p>
        </p:txBody>
      </p:sp>
      <p:grpSp>
        <p:nvGrpSpPr>
          <p:cNvPr id="4" name="Group 4"/>
          <p:cNvGrpSpPr/>
          <p:nvPr/>
        </p:nvGrpSpPr>
        <p:grpSpPr>
          <a:xfrm>
            <a:off x="16706452" y="-1091926"/>
            <a:ext cx="2864398" cy="2864398"/>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C48"/>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5819745" y="340273"/>
            <a:ext cx="603155" cy="60315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6009135" y="1166645"/>
            <a:ext cx="827529" cy="82752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801C"/>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856020" y="2028073"/>
            <a:ext cx="8998046" cy="542925"/>
          </a:xfrm>
          <a:prstGeom prst="rect">
            <a:avLst/>
          </a:prstGeom>
        </p:spPr>
        <p:txBody>
          <a:bodyPr lIns="0" tIns="0" rIns="0" bIns="0" rtlCol="0" anchor="t">
            <a:spAutoFit/>
          </a:bodyPr>
          <a:lstStyle/>
          <a:p>
            <a:pPr algn="l">
              <a:lnSpc>
                <a:spcPts val="4020"/>
              </a:lnSpc>
            </a:pPr>
            <a:r>
              <a:rPr lang="en-US" sz="3350" b="1">
                <a:solidFill>
                  <a:srgbClr val="000000"/>
                </a:solidFill>
                <a:latin typeface="Poppins Bold"/>
                <a:ea typeface="Poppins Bold"/>
                <a:cs typeface="Poppins Bold"/>
                <a:sym typeface="Poppins Bold"/>
              </a:rPr>
              <a:t>Two Cluster Action Selection Methods:</a:t>
            </a:r>
          </a:p>
        </p:txBody>
      </p:sp>
      <p:sp>
        <p:nvSpPr>
          <p:cNvPr id="14" name="TextBox 14"/>
          <p:cNvSpPr txBox="1"/>
          <p:nvPr/>
        </p:nvSpPr>
        <p:spPr>
          <a:xfrm>
            <a:off x="2346095" y="7825357"/>
            <a:ext cx="10363600" cy="483870"/>
          </a:xfrm>
          <a:prstGeom prst="rect">
            <a:avLst/>
          </a:prstGeom>
        </p:spPr>
        <p:txBody>
          <a:bodyPr lIns="0" tIns="0" rIns="0" bIns="0" rtlCol="0" anchor="t">
            <a:spAutoFit/>
          </a:bodyPr>
          <a:lstStyle/>
          <a:p>
            <a:pPr algn="just">
              <a:lnSpc>
                <a:spcPts val="3779"/>
              </a:lnSpc>
            </a:pPr>
            <a:r>
              <a:rPr lang="en-US" sz="2699" b="1">
                <a:solidFill>
                  <a:srgbClr val="000000"/>
                </a:solidFill>
                <a:latin typeface="Poppins Medium"/>
                <a:ea typeface="Poppins Medium"/>
                <a:cs typeface="Poppins Medium"/>
                <a:sym typeface="Poppins Medium"/>
              </a:rPr>
              <a:t>Learning Feedback:</a:t>
            </a:r>
          </a:p>
        </p:txBody>
      </p:sp>
      <p:sp>
        <p:nvSpPr>
          <p:cNvPr id="15" name="TextBox 15"/>
          <p:cNvSpPr txBox="1"/>
          <p:nvPr/>
        </p:nvSpPr>
        <p:spPr>
          <a:xfrm>
            <a:off x="1573995" y="3580648"/>
            <a:ext cx="10882880" cy="542925"/>
          </a:xfrm>
          <a:prstGeom prst="rect">
            <a:avLst/>
          </a:prstGeom>
        </p:spPr>
        <p:txBody>
          <a:bodyPr lIns="0" tIns="0" rIns="0" bIns="0" rtlCol="0" anchor="t">
            <a:spAutoFit/>
          </a:bodyPr>
          <a:lstStyle/>
          <a:p>
            <a:pPr algn="l">
              <a:lnSpc>
                <a:spcPts val="4020"/>
              </a:lnSpc>
            </a:pPr>
            <a:r>
              <a:rPr lang="en-US" sz="3350" b="1">
                <a:solidFill>
                  <a:srgbClr val="000000"/>
                </a:solidFill>
                <a:latin typeface="Poppins Ultra-Bold"/>
                <a:ea typeface="Poppins Ultra-Bold"/>
                <a:cs typeface="Poppins Ultra-Bold"/>
                <a:sym typeface="Poppins Ultra-Bold"/>
              </a:rPr>
              <a:t>2) Dynamic Probability-Based Cluster Selection</a:t>
            </a:r>
          </a:p>
        </p:txBody>
      </p:sp>
      <p:sp>
        <p:nvSpPr>
          <p:cNvPr id="16" name="TextBox 16"/>
          <p:cNvSpPr txBox="1"/>
          <p:nvPr/>
        </p:nvSpPr>
        <p:spPr>
          <a:xfrm>
            <a:off x="3526955" y="4764022"/>
            <a:ext cx="13179497" cy="3341370"/>
          </a:xfrm>
          <a:prstGeom prst="rect">
            <a:avLst/>
          </a:prstGeom>
        </p:spPr>
        <p:txBody>
          <a:bodyPr lIns="0" tIns="0" rIns="0" bIns="0" rtlCol="0" anchor="t">
            <a:spAutoFit/>
          </a:bodyPr>
          <a:lstStyle/>
          <a:p>
            <a:pPr marL="582928" lvl="1" indent="-291464" algn="just">
              <a:lnSpc>
                <a:spcPts val="3779"/>
              </a:lnSpc>
              <a:buFont typeface="Arial"/>
              <a:buChar char="•"/>
            </a:pPr>
            <a:r>
              <a:rPr lang="en-US" sz="2699" b="1">
                <a:solidFill>
                  <a:srgbClr val="000000"/>
                </a:solidFill>
                <a:latin typeface="Poppins Medium"/>
                <a:ea typeface="Poppins Medium"/>
                <a:cs typeface="Poppins Medium"/>
                <a:sym typeface="Poppins Medium"/>
              </a:rPr>
              <a:t>Calculates the similarity between user preferences and the aggregate features of each cluster (e.g., using Euclidean distance).</a:t>
            </a:r>
          </a:p>
          <a:p>
            <a:pPr marL="582928" lvl="1" indent="-291464" algn="just">
              <a:lnSpc>
                <a:spcPts val="3779"/>
              </a:lnSpc>
              <a:buFont typeface="Arial"/>
              <a:buChar char="•"/>
            </a:pPr>
            <a:r>
              <a:rPr lang="en-US" sz="2699" b="1">
                <a:solidFill>
                  <a:srgbClr val="000000"/>
                </a:solidFill>
                <a:latin typeface="Poppins Medium"/>
                <a:ea typeface="Poppins Medium"/>
                <a:cs typeface="Poppins Medium"/>
                <a:sym typeface="Poppins Medium"/>
              </a:rPr>
              <a:t>Multiplies the similarity score with the prior probability of selecting that cluster.</a:t>
            </a:r>
          </a:p>
          <a:p>
            <a:pPr marL="582928" lvl="1" indent="-291464" algn="just">
              <a:lnSpc>
                <a:spcPts val="3779"/>
              </a:lnSpc>
              <a:buFont typeface="Arial"/>
              <a:buChar char="•"/>
            </a:pPr>
            <a:r>
              <a:rPr lang="en-US" sz="2699" b="1">
                <a:solidFill>
                  <a:srgbClr val="000000"/>
                </a:solidFill>
                <a:latin typeface="Poppins Medium"/>
                <a:ea typeface="Poppins Medium"/>
                <a:cs typeface="Poppins Medium"/>
                <a:sym typeface="Poppins Medium"/>
              </a:rPr>
              <a:t>Normalizes the resulting probabilities.</a:t>
            </a:r>
          </a:p>
          <a:p>
            <a:pPr marL="582928" lvl="1" indent="-291464" algn="just">
              <a:lnSpc>
                <a:spcPts val="3779"/>
              </a:lnSpc>
              <a:buFont typeface="Arial"/>
              <a:buChar char="•"/>
            </a:pPr>
            <a:r>
              <a:rPr lang="en-US" sz="2699" b="1">
                <a:solidFill>
                  <a:srgbClr val="000000"/>
                </a:solidFill>
                <a:latin typeface="Poppins Medium"/>
                <a:ea typeface="Poppins Medium"/>
                <a:cs typeface="Poppins Medium"/>
                <a:sym typeface="Poppins Medium"/>
              </a:rPr>
              <a:t>Selects the cluster with the highest probability.</a:t>
            </a:r>
          </a:p>
          <a:p>
            <a:pPr algn="just">
              <a:lnSpc>
                <a:spcPts val="3779"/>
              </a:lnSpc>
            </a:pPr>
            <a:endParaRPr lang="en-US" sz="2699" b="1">
              <a:solidFill>
                <a:srgbClr val="000000"/>
              </a:solidFill>
              <a:latin typeface="Poppins Medium"/>
              <a:ea typeface="Poppins Medium"/>
              <a:cs typeface="Poppins Medium"/>
              <a:sym typeface="Poppins Medium"/>
            </a:endParaRPr>
          </a:p>
        </p:txBody>
      </p:sp>
      <p:sp>
        <p:nvSpPr>
          <p:cNvPr id="17" name="TextBox 17"/>
          <p:cNvSpPr txBox="1"/>
          <p:nvPr/>
        </p:nvSpPr>
        <p:spPr>
          <a:xfrm>
            <a:off x="2346095" y="4203952"/>
            <a:ext cx="10363600" cy="483870"/>
          </a:xfrm>
          <a:prstGeom prst="rect">
            <a:avLst/>
          </a:prstGeom>
        </p:spPr>
        <p:txBody>
          <a:bodyPr lIns="0" tIns="0" rIns="0" bIns="0" rtlCol="0" anchor="t">
            <a:spAutoFit/>
          </a:bodyPr>
          <a:lstStyle/>
          <a:p>
            <a:pPr algn="just">
              <a:lnSpc>
                <a:spcPts val="3779"/>
              </a:lnSpc>
            </a:pPr>
            <a:r>
              <a:rPr lang="en-US" sz="2699" b="1">
                <a:solidFill>
                  <a:srgbClr val="000000"/>
                </a:solidFill>
                <a:latin typeface="Poppins Medium"/>
                <a:ea typeface="Poppins Medium"/>
                <a:cs typeface="Poppins Medium"/>
                <a:sym typeface="Poppins Medium"/>
              </a:rPr>
              <a:t>Mechanism</a:t>
            </a:r>
          </a:p>
        </p:txBody>
      </p:sp>
      <p:sp>
        <p:nvSpPr>
          <p:cNvPr id="18" name="TextBox 18"/>
          <p:cNvSpPr txBox="1"/>
          <p:nvPr/>
        </p:nvSpPr>
        <p:spPr>
          <a:xfrm>
            <a:off x="3526955" y="8452102"/>
            <a:ext cx="13179497" cy="1912620"/>
          </a:xfrm>
          <a:prstGeom prst="rect">
            <a:avLst/>
          </a:prstGeom>
        </p:spPr>
        <p:txBody>
          <a:bodyPr lIns="0" tIns="0" rIns="0" bIns="0" rtlCol="0" anchor="t">
            <a:spAutoFit/>
          </a:bodyPr>
          <a:lstStyle/>
          <a:p>
            <a:pPr marL="582928" lvl="1" indent="-291464" algn="just">
              <a:lnSpc>
                <a:spcPts val="3779"/>
              </a:lnSpc>
              <a:buFont typeface="Arial"/>
              <a:buChar char="•"/>
            </a:pPr>
            <a:r>
              <a:rPr lang="en-US" sz="2699" b="1">
                <a:solidFill>
                  <a:srgbClr val="000000"/>
                </a:solidFill>
                <a:latin typeface="Poppins Medium"/>
                <a:ea typeface="Poppins Medium"/>
                <a:cs typeface="Poppins Medium"/>
                <a:sym typeface="Poppins Medium"/>
              </a:rPr>
              <a:t>Positive Reward: Increases the probability of selecting the cluster in future iterations.</a:t>
            </a:r>
          </a:p>
          <a:p>
            <a:pPr marL="582928" lvl="1" indent="-291464" algn="just">
              <a:lnSpc>
                <a:spcPts val="3779"/>
              </a:lnSpc>
              <a:buFont typeface="Arial"/>
              <a:buChar char="•"/>
            </a:pPr>
            <a:r>
              <a:rPr lang="en-US" sz="2699" b="1">
                <a:solidFill>
                  <a:srgbClr val="000000"/>
                </a:solidFill>
                <a:latin typeface="Poppins Medium"/>
                <a:ea typeface="Poppins Medium"/>
                <a:cs typeface="Poppins Medium"/>
                <a:sym typeface="Poppins Medium"/>
              </a:rPr>
              <a:t>Negative Reward: Decreases the probability of selecting the cluster.</a:t>
            </a:r>
          </a:p>
          <a:p>
            <a:pPr algn="just">
              <a:lnSpc>
                <a:spcPts val="3779"/>
              </a:lnSpc>
            </a:pPr>
            <a:endParaRPr lang="en-US" sz="2699" b="1">
              <a:solidFill>
                <a:srgbClr val="000000"/>
              </a:solidFill>
              <a:latin typeface="Poppins Medium"/>
              <a:ea typeface="Poppins Medium"/>
              <a:cs typeface="Poppins Medium"/>
              <a:sym typeface="Poppins Medium"/>
            </a:endParaRPr>
          </a:p>
        </p:txBody>
      </p:sp>
      <p:sp>
        <p:nvSpPr>
          <p:cNvPr id="19" name="TextBox 19"/>
          <p:cNvSpPr txBox="1"/>
          <p:nvPr/>
        </p:nvSpPr>
        <p:spPr>
          <a:xfrm>
            <a:off x="1573995" y="2799598"/>
            <a:ext cx="10882880" cy="542925"/>
          </a:xfrm>
          <a:prstGeom prst="rect">
            <a:avLst/>
          </a:prstGeom>
        </p:spPr>
        <p:txBody>
          <a:bodyPr lIns="0" tIns="0" rIns="0" bIns="0" rtlCol="0" anchor="t">
            <a:spAutoFit/>
          </a:bodyPr>
          <a:lstStyle/>
          <a:p>
            <a:pPr algn="l">
              <a:lnSpc>
                <a:spcPts val="4020"/>
              </a:lnSpc>
            </a:pPr>
            <a:r>
              <a:rPr lang="en-US" sz="3350" b="1">
                <a:solidFill>
                  <a:srgbClr val="000000"/>
                </a:solidFill>
                <a:latin typeface="Poppins Ultra-Bold"/>
                <a:ea typeface="Poppins Ultra-Bold"/>
                <a:cs typeface="Poppins Ultra-Bold"/>
                <a:sym typeface="Poppins Ultra-Bold"/>
              </a:rPr>
              <a:t>1) PPO-Based Cluster Selection</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06452" y="-1091926"/>
            <a:ext cx="2864398" cy="286439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C48"/>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819745" y="340273"/>
            <a:ext cx="603155" cy="60315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009135" y="1166645"/>
            <a:ext cx="827529" cy="82752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801C"/>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379134" y="292648"/>
            <a:ext cx="9027202" cy="723900"/>
          </a:xfrm>
          <a:prstGeom prst="rect">
            <a:avLst/>
          </a:prstGeom>
        </p:spPr>
        <p:txBody>
          <a:bodyPr lIns="0" tIns="0" rIns="0" bIns="0" rtlCol="0" anchor="t">
            <a:spAutoFit/>
          </a:bodyPr>
          <a:lstStyle/>
          <a:p>
            <a:pPr algn="l">
              <a:lnSpc>
                <a:spcPts val="5339"/>
              </a:lnSpc>
            </a:pPr>
            <a:r>
              <a:rPr lang="en-US" sz="4449" b="1">
                <a:solidFill>
                  <a:srgbClr val="D6801C"/>
                </a:solidFill>
                <a:latin typeface="Poppins Ultra-Bold"/>
                <a:ea typeface="Poppins Ultra-Bold"/>
                <a:cs typeface="Poppins Ultra-Bold"/>
                <a:sym typeface="Poppins Ultra-Bold"/>
              </a:rPr>
              <a:t>2) AI Technologies used</a:t>
            </a:r>
          </a:p>
        </p:txBody>
      </p:sp>
      <p:sp>
        <p:nvSpPr>
          <p:cNvPr id="12" name="TextBox 12"/>
          <p:cNvSpPr txBox="1"/>
          <p:nvPr/>
        </p:nvSpPr>
        <p:spPr>
          <a:xfrm>
            <a:off x="856020" y="1128545"/>
            <a:ext cx="9027202" cy="666750"/>
          </a:xfrm>
          <a:prstGeom prst="rect">
            <a:avLst/>
          </a:prstGeom>
        </p:spPr>
        <p:txBody>
          <a:bodyPr lIns="0" tIns="0" rIns="0" bIns="0" rtlCol="0" anchor="t">
            <a:spAutoFit/>
          </a:bodyPr>
          <a:lstStyle/>
          <a:p>
            <a:pPr algn="l">
              <a:lnSpc>
                <a:spcPts val="4979"/>
              </a:lnSpc>
            </a:pPr>
            <a:r>
              <a:rPr lang="en-US" sz="4149" b="1">
                <a:solidFill>
                  <a:srgbClr val="D6801C"/>
                </a:solidFill>
                <a:latin typeface="Poppins Ultra-Bold"/>
                <a:ea typeface="Poppins Ultra-Bold"/>
                <a:cs typeface="Poppins Ultra-Bold"/>
                <a:sym typeface="Poppins Ultra-Bold"/>
              </a:rPr>
              <a:t>3) Reinforcement  Learning</a:t>
            </a:r>
          </a:p>
        </p:txBody>
      </p:sp>
      <p:sp>
        <p:nvSpPr>
          <p:cNvPr id="13" name="TextBox 13"/>
          <p:cNvSpPr txBox="1"/>
          <p:nvPr/>
        </p:nvSpPr>
        <p:spPr>
          <a:xfrm>
            <a:off x="856020" y="2028073"/>
            <a:ext cx="8998046" cy="542925"/>
          </a:xfrm>
          <a:prstGeom prst="rect">
            <a:avLst/>
          </a:prstGeom>
        </p:spPr>
        <p:txBody>
          <a:bodyPr lIns="0" tIns="0" rIns="0" bIns="0" rtlCol="0" anchor="t">
            <a:spAutoFit/>
          </a:bodyPr>
          <a:lstStyle/>
          <a:p>
            <a:pPr algn="l">
              <a:lnSpc>
                <a:spcPts val="4020"/>
              </a:lnSpc>
            </a:pPr>
            <a:r>
              <a:rPr lang="en-US" sz="3350" b="1">
                <a:solidFill>
                  <a:srgbClr val="000000"/>
                </a:solidFill>
                <a:latin typeface="Poppins Bold"/>
                <a:ea typeface="Poppins Bold"/>
                <a:cs typeface="Poppins Bold"/>
                <a:sym typeface="Poppins Bold"/>
              </a:rPr>
              <a:t>Two Cluster Action Selection Methods:</a:t>
            </a:r>
          </a:p>
        </p:txBody>
      </p:sp>
      <p:sp>
        <p:nvSpPr>
          <p:cNvPr id="14" name="TextBox 14"/>
          <p:cNvSpPr txBox="1"/>
          <p:nvPr/>
        </p:nvSpPr>
        <p:spPr>
          <a:xfrm>
            <a:off x="1589151" y="2799598"/>
            <a:ext cx="10882880" cy="542925"/>
          </a:xfrm>
          <a:prstGeom prst="rect">
            <a:avLst/>
          </a:prstGeom>
        </p:spPr>
        <p:txBody>
          <a:bodyPr lIns="0" tIns="0" rIns="0" bIns="0" rtlCol="0" anchor="t">
            <a:spAutoFit/>
          </a:bodyPr>
          <a:lstStyle/>
          <a:p>
            <a:pPr algn="l">
              <a:lnSpc>
                <a:spcPts val="4020"/>
              </a:lnSpc>
            </a:pPr>
            <a:r>
              <a:rPr lang="en-US" sz="3350" b="1">
                <a:solidFill>
                  <a:srgbClr val="000000"/>
                </a:solidFill>
                <a:latin typeface="Poppins Ultra-Bold"/>
                <a:ea typeface="Poppins Ultra-Bold"/>
                <a:cs typeface="Poppins Ultra-Bold"/>
                <a:sym typeface="Poppins Ultra-Bold"/>
              </a:rPr>
              <a:t>2) Dynamic Probability-Based Cluster Selection</a:t>
            </a:r>
          </a:p>
        </p:txBody>
      </p:sp>
      <p:sp>
        <p:nvSpPr>
          <p:cNvPr id="15" name="TextBox 15"/>
          <p:cNvSpPr txBox="1"/>
          <p:nvPr/>
        </p:nvSpPr>
        <p:spPr>
          <a:xfrm>
            <a:off x="3526955" y="4207394"/>
            <a:ext cx="13179497" cy="2388870"/>
          </a:xfrm>
          <a:prstGeom prst="rect">
            <a:avLst/>
          </a:prstGeom>
        </p:spPr>
        <p:txBody>
          <a:bodyPr lIns="0" tIns="0" rIns="0" bIns="0" rtlCol="0" anchor="t">
            <a:spAutoFit/>
          </a:bodyPr>
          <a:lstStyle/>
          <a:p>
            <a:pPr marL="582928" lvl="1" indent="-291464" algn="just">
              <a:lnSpc>
                <a:spcPts val="3779"/>
              </a:lnSpc>
              <a:buFont typeface="Arial"/>
              <a:buChar char="•"/>
            </a:pPr>
            <a:r>
              <a:rPr lang="en-US" sz="2699" b="1">
                <a:solidFill>
                  <a:srgbClr val="000000"/>
                </a:solidFill>
                <a:latin typeface="Poppins Medium"/>
                <a:ea typeface="Poppins Medium"/>
                <a:cs typeface="Poppins Medium"/>
                <a:sym typeface="Poppins Medium"/>
              </a:rPr>
              <a:t>It doesn't consider sequential decision-making as effectively as PPO.</a:t>
            </a:r>
          </a:p>
          <a:p>
            <a:pPr algn="just">
              <a:lnSpc>
                <a:spcPts val="3779"/>
              </a:lnSpc>
            </a:pPr>
            <a:endParaRPr lang="en-US" sz="2699" b="1">
              <a:solidFill>
                <a:srgbClr val="000000"/>
              </a:solidFill>
              <a:latin typeface="Poppins Medium"/>
              <a:ea typeface="Poppins Medium"/>
              <a:cs typeface="Poppins Medium"/>
              <a:sym typeface="Poppins Medium"/>
            </a:endParaRPr>
          </a:p>
          <a:p>
            <a:pPr marL="582928" lvl="1" indent="-291464" algn="just">
              <a:lnSpc>
                <a:spcPts val="3779"/>
              </a:lnSpc>
              <a:buFont typeface="Arial"/>
              <a:buChar char="•"/>
            </a:pPr>
            <a:r>
              <a:rPr lang="en-US" sz="2699" b="1">
                <a:solidFill>
                  <a:srgbClr val="000000"/>
                </a:solidFill>
                <a:latin typeface="Poppins Medium"/>
                <a:ea typeface="Poppins Medium"/>
                <a:cs typeface="Poppins Medium"/>
                <a:sym typeface="Poppins Medium"/>
              </a:rPr>
              <a:t>It may struggle with complex environments where the relationship between user preferences and clusters changes over time.</a:t>
            </a:r>
          </a:p>
          <a:p>
            <a:pPr algn="just">
              <a:lnSpc>
                <a:spcPts val="3779"/>
              </a:lnSpc>
            </a:pPr>
            <a:endParaRPr lang="en-US" sz="2699" b="1">
              <a:solidFill>
                <a:srgbClr val="000000"/>
              </a:solidFill>
              <a:latin typeface="Poppins Medium"/>
              <a:ea typeface="Poppins Medium"/>
              <a:cs typeface="Poppins Medium"/>
              <a:sym typeface="Poppins Medium"/>
            </a:endParaRPr>
          </a:p>
        </p:txBody>
      </p:sp>
      <p:sp>
        <p:nvSpPr>
          <p:cNvPr id="16" name="TextBox 16"/>
          <p:cNvSpPr txBox="1"/>
          <p:nvPr/>
        </p:nvSpPr>
        <p:spPr>
          <a:xfrm>
            <a:off x="2689018" y="3533023"/>
            <a:ext cx="10363600" cy="483870"/>
          </a:xfrm>
          <a:prstGeom prst="rect">
            <a:avLst/>
          </a:prstGeom>
        </p:spPr>
        <p:txBody>
          <a:bodyPr lIns="0" tIns="0" rIns="0" bIns="0" rtlCol="0" anchor="t">
            <a:spAutoFit/>
          </a:bodyPr>
          <a:lstStyle/>
          <a:p>
            <a:pPr algn="just">
              <a:lnSpc>
                <a:spcPts val="3779"/>
              </a:lnSpc>
            </a:pPr>
            <a:r>
              <a:rPr lang="en-US" sz="2699" b="1">
                <a:solidFill>
                  <a:srgbClr val="000000"/>
                </a:solidFill>
                <a:latin typeface="Poppins Medium"/>
                <a:ea typeface="Poppins Medium"/>
                <a:cs typeface="Poppins Medium"/>
                <a:sym typeface="Poppins Medium"/>
              </a:rPr>
              <a:t>limitations</a:t>
            </a:r>
          </a:p>
        </p:txBody>
      </p:sp>
      <p:sp>
        <p:nvSpPr>
          <p:cNvPr id="17" name="TextBox 17"/>
          <p:cNvSpPr txBox="1"/>
          <p:nvPr/>
        </p:nvSpPr>
        <p:spPr>
          <a:xfrm>
            <a:off x="1589151" y="7085918"/>
            <a:ext cx="13860762" cy="1102360"/>
          </a:xfrm>
          <a:prstGeom prst="rect">
            <a:avLst/>
          </a:prstGeom>
        </p:spPr>
        <p:txBody>
          <a:bodyPr lIns="0" tIns="0" rIns="0" bIns="0" rtlCol="0" anchor="t">
            <a:spAutoFit/>
          </a:bodyPr>
          <a:lstStyle/>
          <a:p>
            <a:pPr algn="just">
              <a:lnSpc>
                <a:spcPts val="4339"/>
              </a:lnSpc>
            </a:pPr>
            <a:r>
              <a:rPr lang="en-US" sz="3099" b="1">
                <a:solidFill>
                  <a:srgbClr val="000000"/>
                </a:solidFill>
                <a:latin typeface="Poppins Bold"/>
                <a:ea typeface="Poppins Bold"/>
                <a:cs typeface="Poppins Bold"/>
                <a:sym typeface="Poppins Bold"/>
              </a:rPr>
              <a:t>because of this limitations we recommend using PPO action selection rather than Dynamic Probability-Based Cluster Selection</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74349" y="840357"/>
            <a:ext cx="9027202" cy="723900"/>
          </a:xfrm>
          <a:prstGeom prst="rect">
            <a:avLst/>
          </a:prstGeom>
        </p:spPr>
        <p:txBody>
          <a:bodyPr lIns="0" tIns="0" rIns="0" bIns="0" rtlCol="0" anchor="t">
            <a:spAutoFit/>
          </a:bodyPr>
          <a:lstStyle/>
          <a:p>
            <a:pPr algn="l">
              <a:lnSpc>
                <a:spcPts val="5339"/>
              </a:lnSpc>
            </a:pPr>
            <a:r>
              <a:rPr lang="en-US" sz="4449" b="1">
                <a:solidFill>
                  <a:srgbClr val="D6801C"/>
                </a:solidFill>
                <a:latin typeface="Poppins Ultra-Bold"/>
                <a:ea typeface="Poppins Ultra-Bold"/>
                <a:cs typeface="Poppins Ultra-Bold"/>
                <a:sym typeface="Poppins Ultra-Bold"/>
              </a:rPr>
              <a:t>2) AI Technologies used</a:t>
            </a:r>
          </a:p>
        </p:txBody>
      </p:sp>
      <p:sp>
        <p:nvSpPr>
          <p:cNvPr id="3" name="TextBox 3"/>
          <p:cNvSpPr txBox="1"/>
          <p:nvPr/>
        </p:nvSpPr>
        <p:spPr>
          <a:xfrm>
            <a:off x="1219361" y="1956074"/>
            <a:ext cx="9027202" cy="666750"/>
          </a:xfrm>
          <a:prstGeom prst="rect">
            <a:avLst/>
          </a:prstGeom>
        </p:spPr>
        <p:txBody>
          <a:bodyPr lIns="0" tIns="0" rIns="0" bIns="0" rtlCol="0" anchor="t">
            <a:spAutoFit/>
          </a:bodyPr>
          <a:lstStyle/>
          <a:p>
            <a:pPr algn="l">
              <a:lnSpc>
                <a:spcPts val="4979"/>
              </a:lnSpc>
            </a:pPr>
            <a:r>
              <a:rPr lang="en-US" sz="4149" b="1">
                <a:solidFill>
                  <a:srgbClr val="D6801C"/>
                </a:solidFill>
                <a:latin typeface="Poppins Ultra-Bold"/>
                <a:ea typeface="Poppins Ultra-Bold"/>
                <a:cs typeface="Poppins Ultra-Bold"/>
                <a:sym typeface="Poppins Ultra-Bold"/>
              </a:rPr>
              <a:t>3) Reinforcement  Learning</a:t>
            </a:r>
          </a:p>
        </p:txBody>
      </p:sp>
      <p:grpSp>
        <p:nvGrpSpPr>
          <p:cNvPr id="4" name="Group 4"/>
          <p:cNvGrpSpPr/>
          <p:nvPr/>
        </p:nvGrpSpPr>
        <p:grpSpPr>
          <a:xfrm>
            <a:off x="16706452" y="-1091926"/>
            <a:ext cx="2864398" cy="2864398"/>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C48"/>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5819745" y="340273"/>
            <a:ext cx="603155" cy="60315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6009135" y="1166645"/>
            <a:ext cx="827529" cy="82752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801C"/>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2066036" y="2846661"/>
            <a:ext cx="7635515" cy="542925"/>
          </a:xfrm>
          <a:prstGeom prst="rect">
            <a:avLst/>
          </a:prstGeom>
        </p:spPr>
        <p:txBody>
          <a:bodyPr lIns="0" tIns="0" rIns="0" bIns="0" rtlCol="0" anchor="t">
            <a:spAutoFit/>
          </a:bodyPr>
          <a:lstStyle/>
          <a:p>
            <a:pPr algn="l">
              <a:lnSpc>
                <a:spcPts val="4020"/>
              </a:lnSpc>
            </a:pPr>
            <a:r>
              <a:rPr lang="en-US" sz="3350" b="1">
                <a:solidFill>
                  <a:srgbClr val="D6801C"/>
                </a:solidFill>
                <a:latin typeface="Poppins Bold"/>
                <a:ea typeface="Poppins Bold"/>
                <a:cs typeface="Poppins Bold"/>
                <a:sym typeface="Poppins Bold"/>
              </a:rPr>
              <a:t>1) Cluster Selection Using RL</a:t>
            </a:r>
          </a:p>
        </p:txBody>
      </p:sp>
      <p:sp>
        <p:nvSpPr>
          <p:cNvPr id="14" name="TextBox 14"/>
          <p:cNvSpPr txBox="1"/>
          <p:nvPr/>
        </p:nvSpPr>
        <p:spPr>
          <a:xfrm>
            <a:off x="2997099" y="4303986"/>
            <a:ext cx="14262201" cy="1912620"/>
          </a:xfrm>
          <a:prstGeom prst="rect">
            <a:avLst/>
          </a:prstGeom>
        </p:spPr>
        <p:txBody>
          <a:bodyPr lIns="0" tIns="0" rIns="0" bIns="0" rtlCol="0" anchor="t">
            <a:spAutoFit/>
          </a:bodyPr>
          <a:lstStyle/>
          <a:p>
            <a:pPr marL="582928" lvl="1" indent="-291464" algn="just">
              <a:lnSpc>
                <a:spcPts val="3779"/>
              </a:lnSpc>
              <a:buFont typeface="Arial"/>
              <a:buChar char="•"/>
            </a:pPr>
            <a:r>
              <a:rPr lang="en-US" sz="2699" b="1">
                <a:solidFill>
                  <a:srgbClr val="000000"/>
                </a:solidFill>
                <a:latin typeface="Poppins Medium"/>
                <a:ea typeface="Poppins Medium"/>
                <a:cs typeface="Poppins Medium"/>
                <a:sym typeface="Poppins Medium"/>
              </a:rPr>
              <a:t>The RL agent selects a cluster based on the current state and policy from precomputed clusters.</a:t>
            </a:r>
          </a:p>
          <a:p>
            <a:pPr marL="582928" lvl="1" indent="-291464" algn="just">
              <a:lnSpc>
                <a:spcPts val="3779"/>
              </a:lnSpc>
              <a:buFont typeface="Arial"/>
              <a:buChar char="•"/>
            </a:pPr>
            <a:r>
              <a:rPr lang="en-US" sz="2699" b="1">
                <a:solidFill>
                  <a:srgbClr val="000000"/>
                </a:solidFill>
                <a:latin typeface="Poppins Medium"/>
                <a:ea typeface="Poppins Medium"/>
                <a:cs typeface="Poppins Medium"/>
                <a:sym typeface="Poppins Medium"/>
              </a:rPr>
              <a:t>The agent chooses the cluster with the highest expected reward based on how well it matches the user’s preferences.</a:t>
            </a:r>
          </a:p>
        </p:txBody>
      </p:sp>
      <p:sp>
        <p:nvSpPr>
          <p:cNvPr id="15" name="TextBox 15"/>
          <p:cNvSpPr txBox="1"/>
          <p:nvPr/>
        </p:nvSpPr>
        <p:spPr>
          <a:xfrm>
            <a:off x="2997099" y="3618186"/>
            <a:ext cx="7635515" cy="542925"/>
          </a:xfrm>
          <a:prstGeom prst="rect">
            <a:avLst/>
          </a:prstGeom>
        </p:spPr>
        <p:txBody>
          <a:bodyPr lIns="0" tIns="0" rIns="0" bIns="0" rtlCol="0" anchor="t">
            <a:spAutoFit/>
          </a:bodyPr>
          <a:lstStyle/>
          <a:p>
            <a:pPr algn="l">
              <a:lnSpc>
                <a:spcPts val="4020"/>
              </a:lnSpc>
            </a:pPr>
            <a:r>
              <a:rPr lang="en-US" sz="3350" b="1">
                <a:solidFill>
                  <a:srgbClr val="D6801C"/>
                </a:solidFill>
                <a:latin typeface="Poppins Ultra-Bold"/>
                <a:ea typeface="Poppins Ultra-Bold"/>
                <a:cs typeface="Poppins Ultra-Bold"/>
                <a:sym typeface="Poppins Ultra-Bold"/>
              </a:rPr>
              <a:t>1) Agent’s Action</a:t>
            </a:r>
          </a:p>
        </p:txBody>
      </p:sp>
      <p:sp>
        <p:nvSpPr>
          <p:cNvPr id="16" name="TextBox 16"/>
          <p:cNvSpPr txBox="1"/>
          <p:nvPr/>
        </p:nvSpPr>
        <p:spPr>
          <a:xfrm>
            <a:off x="2997099" y="6796294"/>
            <a:ext cx="7635515" cy="542925"/>
          </a:xfrm>
          <a:prstGeom prst="rect">
            <a:avLst/>
          </a:prstGeom>
        </p:spPr>
        <p:txBody>
          <a:bodyPr lIns="0" tIns="0" rIns="0" bIns="0" rtlCol="0" anchor="t">
            <a:spAutoFit/>
          </a:bodyPr>
          <a:lstStyle/>
          <a:p>
            <a:pPr algn="l">
              <a:lnSpc>
                <a:spcPts val="4020"/>
              </a:lnSpc>
            </a:pPr>
            <a:r>
              <a:rPr lang="en-US" sz="3350" b="1">
                <a:solidFill>
                  <a:srgbClr val="D6801C"/>
                </a:solidFill>
                <a:latin typeface="Poppins Ultra-Bold"/>
                <a:ea typeface="Poppins Ultra-Bold"/>
                <a:cs typeface="Poppins Ultra-Bold"/>
                <a:sym typeface="Poppins Ultra-Bold"/>
              </a:rPr>
              <a:t>2) Reward Signal:</a:t>
            </a:r>
          </a:p>
        </p:txBody>
      </p:sp>
      <p:sp>
        <p:nvSpPr>
          <p:cNvPr id="17" name="TextBox 17"/>
          <p:cNvSpPr txBox="1"/>
          <p:nvPr/>
        </p:nvSpPr>
        <p:spPr>
          <a:xfrm>
            <a:off x="3115463" y="7529719"/>
            <a:ext cx="14262201" cy="483870"/>
          </a:xfrm>
          <a:prstGeom prst="rect">
            <a:avLst/>
          </a:prstGeom>
        </p:spPr>
        <p:txBody>
          <a:bodyPr lIns="0" tIns="0" rIns="0" bIns="0" rtlCol="0" anchor="t">
            <a:spAutoFit/>
          </a:bodyPr>
          <a:lstStyle/>
          <a:p>
            <a:pPr marL="582928" lvl="1" indent="-291464" algn="just">
              <a:lnSpc>
                <a:spcPts val="3779"/>
              </a:lnSpc>
              <a:buFont typeface="Arial"/>
              <a:buChar char="•"/>
            </a:pPr>
            <a:r>
              <a:rPr lang="en-US" sz="2699" b="1">
                <a:solidFill>
                  <a:srgbClr val="000000"/>
                </a:solidFill>
                <a:latin typeface="Poppins Medium"/>
                <a:ea typeface="Poppins Medium"/>
                <a:cs typeface="Poppins Medium"/>
                <a:sym typeface="Poppins Medium"/>
              </a:rPr>
              <a:t>Positive Reward: If the selected cluster leads to high user satisfaction.</a:t>
            </a:r>
          </a:p>
        </p:txBody>
      </p:sp>
      <p:sp>
        <p:nvSpPr>
          <p:cNvPr id="18" name="TextBox 18"/>
          <p:cNvSpPr txBox="1"/>
          <p:nvPr/>
        </p:nvSpPr>
        <p:spPr>
          <a:xfrm>
            <a:off x="3115463" y="8213614"/>
            <a:ext cx="14262201" cy="457835"/>
          </a:xfrm>
          <a:prstGeom prst="rect">
            <a:avLst/>
          </a:prstGeom>
        </p:spPr>
        <p:txBody>
          <a:bodyPr lIns="0" tIns="0" rIns="0" bIns="0" rtlCol="0" anchor="t">
            <a:spAutoFit/>
          </a:bodyPr>
          <a:lstStyle/>
          <a:p>
            <a:pPr marL="561339" lvl="1" indent="-280669" algn="just">
              <a:lnSpc>
                <a:spcPts val="3639"/>
              </a:lnSpc>
              <a:buFont typeface="Arial"/>
              <a:buChar char="•"/>
            </a:pPr>
            <a:r>
              <a:rPr lang="en-US" sz="2599" b="1">
                <a:solidFill>
                  <a:srgbClr val="000000"/>
                </a:solidFill>
                <a:latin typeface="Poppins Medium"/>
                <a:ea typeface="Poppins Medium"/>
                <a:cs typeface="Poppins Medium"/>
                <a:sym typeface="Poppins Medium"/>
              </a:rPr>
              <a:t>Negative Reward: If the selected cluster does not align with user preferences.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74349" y="840357"/>
            <a:ext cx="9027202" cy="723900"/>
          </a:xfrm>
          <a:prstGeom prst="rect">
            <a:avLst/>
          </a:prstGeom>
        </p:spPr>
        <p:txBody>
          <a:bodyPr lIns="0" tIns="0" rIns="0" bIns="0" rtlCol="0" anchor="t">
            <a:spAutoFit/>
          </a:bodyPr>
          <a:lstStyle/>
          <a:p>
            <a:pPr algn="l">
              <a:lnSpc>
                <a:spcPts val="5339"/>
              </a:lnSpc>
            </a:pPr>
            <a:r>
              <a:rPr lang="en-US" sz="4449" b="1">
                <a:solidFill>
                  <a:srgbClr val="D6801C"/>
                </a:solidFill>
                <a:latin typeface="Poppins Ultra-Bold"/>
                <a:ea typeface="Poppins Ultra-Bold"/>
                <a:cs typeface="Poppins Ultra-Bold"/>
                <a:sym typeface="Poppins Ultra-Bold"/>
              </a:rPr>
              <a:t>AI Technologies used</a:t>
            </a:r>
          </a:p>
        </p:txBody>
      </p:sp>
      <p:sp>
        <p:nvSpPr>
          <p:cNvPr id="3" name="TextBox 3"/>
          <p:cNvSpPr txBox="1"/>
          <p:nvPr/>
        </p:nvSpPr>
        <p:spPr>
          <a:xfrm>
            <a:off x="1219361" y="1956074"/>
            <a:ext cx="9027202" cy="666750"/>
          </a:xfrm>
          <a:prstGeom prst="rect">
            <a:avLst/>
          </a:prstGeom>
        </p:spPr>
        <p:txBody>
          <a:bodyPr lIns="0" tIns="0" rIns="0" bIns="0" rtlCol="0" anchor="t">
            <a:spAutoFit/>
          </a:bodyPr>
          <a:lstStyle/>
          <a:p>
            <a:pPr algn="l">
              <a:lnSpc>
                <a:spcPts val="4979"/>
              </a:lnSpc>
            </a:pPr>
            <a:r>
              <a:rPr lang="en-US" sz="4149" b="1">
                <a:solidFill>
                  <a:srgbClr val="D6801C"/>
                </a:solidFill>
                <a:latin typeface="Poppins Ultra-Bold"/>
                <a:ea typeface="Poppins Ultra-Bold"/>
                <a:cs typeface="Poppins Ultra-Bold"/>
                <a:sym typeface="Poppins Ultra-Bold"/>
              </a:rPr>
              <a:t>3) Reinforcement  Learning</a:t>
            </a:r>
          </a:p>
        </p:txBody>
      </p:sp>
      <p:grpSp>
        <p:nvGrpSpPr>
          <p:cNvPr id="4" name="Group 4"/>
          <p:cNvGrpSpPr/>
          <p:nvPr/>
        </p:nvGrpSpPr>
        <p:grpSpPr>
          <a:xfrm>
            <a:off x="16706452" y="-1091926"/>
            <a:ext cx="2864398" cy="2864398"/>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C48"/>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5819745" y="340273"/>
            <a:ext cx="603155" cy="60315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6009135" y="1166645"/>
            <a:ext cx="827529" cy="82752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801C"/>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2066036" y="3022874"/>
            <a:ext cx="7635515" cy="485775"/>
          </a:xfrm>
          <a:prstGeom prst="rect">
            <a:avLst/>
          </a:prstGeom>
        </p:spPr>
        <p:txBody>
          <a:bodyPr lIns="0" tIns="0" rIns="0" bIns="0" rtlCol="0" anchor="t">
            <a:spAutoFit/>
          </a:bodyPr>
          <a:lstStyle/>
          <a:p>
            <a:pPr algn="l">
              <a:lnSpc>
                <a:spcPts val="3660"/>
              </a:lnSpc>
            </a:pPr>
            <a:r>
              <a:rPr lang="en-US" sz="3050">
                <a:solidFill>
                  <a:srgbClr val="000000"/>
                </a:solidFill>
                <a:latin typeface="Poppins"/>
                <a:ea typeface="Poppins"/>
                <a:cs typeface="Poppins"/>
                <a:sym typeface="Poppins"/>
              </a:rPr>
              <a:t>1) Cluster Selection Using RL</a:t>
            </a:r>
          </a:p>
        </p:txBody>
      </p:sp>
      <p:sp>
        <p:nvSpPr>
          <p:cNvPr id="14" name="TextBox 14"/>
          <p:cNvSpPr txBox="1"/>
          <p:nvPr/>
        </p:nvSpPr>
        <p:spPr>
          <a:xfrm>
            <a:off x="3508023" y="4635832"/>
            <a:ext cx="13328641" cy="2095500"/>
          </a:xfrm>
          <a:prstGeom prst="rect">
            <a:avLst/>
          </a:prstGeom>
        </p:spPr>
        <p:txBody>
          <a:bodyPr lIns="0" tIns="0" rIns="0" bIns="0" rtlCol="0" anchor="t">
            <a:spAutoFit/>
          </a:bodyPr>
          <a:lstStyle/>
          <a:p>
            <a:pPr marL="647697" lvl="1" indent="-323848" algn="just">
              <a:lnSpc>
                <a:spcPts val="4199"/>
              </a:lnSpc>
              <a:buFont typeface="Arial"/>
              <a:buChar char="•"/>
            </a:pPr>
            <a:r>
              <a:rPr lang="en-US" sz="2999" b="1">
                <a:solidFill>
                  <a:srgbClr val="000000"/>
                </a:solidFill>
                <a:latin typeface="Poppins Medium"/>
                <a:ea typeface="Poppins Medium"/>
                <a:cs typeface="Poppins Medium"/>
                <a:sym typeface="Poppins Medium"/>
              </a:rPr>
              <a:t>Positive reward: The agent adjusts its policy to select clusters that are similar to the one that led to positive feedback. For example, if a user likes a cluster with a particular location or activity type, the agent will prioritize clusters with similar features in the future.</a:t>
            </a:r>
          </a:p>
        </p:txBody>
      </p:sp>
      <p:sp>
        <p:nvSpPr>
          <p:cNvPr id="15" name="TextBox 15"/>
          <p:cNvSpPr txBox="1"/>
          <p:nvPr/>
        </p:nvSpPr>
        <p:spPr>
          <a:xfrm>
            <a:off x="2611049" y="3946799"/>
            <a:ext cx="7635515" cy="542925"/>
          </a:xfrm>
          <a:prstGeom prst="rect">
            <a:avLst/>
          </a:prstGeom>
        </p:spPr>
        <p:txBody>
          <a:bodyPr lIns="0" tIns="0" rIns="0" bIns="0" rtlCol="0" anchor="t">
            <a:spAutoFit/>
          </a:bodyPr>
          <a:lstStyle/>
          <a:p>
            <a:pPr algn="l">
              <a:lnSpc>
                <a:spcPts val="4020"/>
              </a:lnSpc>
            </a:pPr>
            <a:r>
              <a:rPr lang="en-US" sz="3350" b="1">
                <a:solidFill>
                  <a:srgbClr val="D6801C"/>
                </a:solidFill>
                <a:latin typeface="Poppins Ultra-Bold"/>
                <a:ea typeface="Poppins Ultra-Bold"/>
                <a:cs typeface="Poppins Ultra-Bold"/>
                <a:sym typeface="Poppins Ultra-Bold"/>
              </a:rPr>
              <a:t>3) Policy Update </a:t>
            </a:r>
          </a:p>
        </p:txBody>
      </p:sp>
      <p:sp>
        <p:nvSpPr>
          <p:cNvPr id="16" name="TextBox 16"/>
          <p:cNvSpPr txBox="1"/>
          <p:nvPr/>
        </p:nvSpPr>
        <p:spPr>
          <a:xfrm>
            <a:off x="3508023" y="7131382"/>
            <a:ext cx="13328641" cy="1571625"/>
          </a:xfrm>
          <a:prstGeom prst="rect">
            <a:avLst/>
          </a:prstGeom>
        </p:spPr>
        <p:txBody>
          <a:bodyPr lIns="0" tIns="0" rIns="0" bIns="0" rtlCol="0" anchor="t">
            <a:spAutoFit/>
          </a:bodyPr>
          <a:lstStyle/>
          <a:p>
            <a:pPr marL="647697" lvl="1" indent="-323848" algn="just">
              <a:lnSpc>
                <a:spcPts val="4199"/>
              </a:lnSpc>
              <a:buFont typeface="Arial"/>
              <a:buChar char="•"/>
            </a:pPr>
            <a:r>
              <a:rPr lang="en-US" sz="2999" b="1">
                <a:solidFill>
                  <a:srgbClr val="000000"/>
                </a:solidFill>
                <a:latin typeface="Poppins Medium"/>
                <a:ea typeface="Poppins Medium"/>
                <a:cs typeface="Poppins Medium"/>
                <a:sym typeface="Poppins Medium"/>
              </a:rPr>
              <a:t>Negative reward: The agent adjusts its policy to avoid selecting clusters that led to poor user satisfaction, steering away from clusters that didn’t meet the user’s expectations.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930240" y="3294336"/>
            <a:ext cx="5510170" cy="5053144"/>
          </a:xfrm>
          <a:custGeom>
            <a:avLst/>
            <a:gdLst/>
            <a:ahLst/>
            <a:cxnLst/>
            <a:rect l="l" t="t" r="r" b="b"/>
            <a:pathLst>
              <a:path w="5510170" h="5053144">
                <a:moveTo>
                  <a:pt x="0" y="0"/>
                </a:moveTo>
                <a:lnTo>
                  <a:pt x="5510170" y="0"/>
                </a:lnTo>
                <a:lnTo>
                  <a:pt x="5510170" y="5053144"/>
                </a:lnTo>
                <a:lnTo>
                  <a:pt x="0" y="5053144"/>
                </a:lnTo>
                <a:lnTo>
                  <a:pt x="0" y="0"/>
                </a:lnTo>
                <a:close/>
              </a:path>
            </a:pathLst>
          </a:custGeom>
          <a:blipFill>
            <a:blip r:embed="rId2"/>
            <a:stretch>
              <a:fillRect l="-52125" r="-49518"/>
            </a:stretch>
          </a:blipFill>
        </p:spPr>
      </p:sp>
      <p:sp>
        <p:nvSpPr>
          <p:cNvPr id="3" name="TextBox 3"/>
          <p:cNvSpPr txBox="1"/>
          <p:nvPr/>
        </p:nvSpPr>
        <p:spPr>
          <a:xfrm>
            <a:off x="259142" y="642937"/>
            <a:ext cx="9027202" cy="723900"/>
          </a:xfrm>
          <a:prstGeom prst="rect">
            <a:avLst/>
          </a:prstGeom>
        </p:spPr>
        <p:txBody>
          <a:bodyPr lIns="0" tIns="0" rIns="0" bIns="0" rtlCol="0" anchor="t">
            <a:spAutoFit/>
          </a:bodyPr>
          <a:lstStyle/>
          <a:p>
            <a:pPr algn="l">
              <a:lnSpc>
                <a:spcPts val="5339"/>
              </a:lnSpc>
            </a:pPr>
            <a:r>
              <a:rPr lang="en-US" sz="4449" b="1">
                <a:solidFill>
                  <a:srgbClr val="D6801C"/>
                </a:solidFill>
                <a:latin typeface="Poppins Ultra-Bold"/>
                <a:ea typeface="Poppins Ultra-Bold"/>
                <a:cs typeface="Poppins Ultra-Bold"/>
                <a:sym typeface="Poppins Ultra-Bold"/>
              </a:rPr>
              <a:t>AI Technologies used</a:t>
            </a:r>
          </a:p>
        </p:txBody>
      </p:sp>
      <p:sp>
        <p:nvSpPr>
          <p:cNvPr id="4" name="TextBox 4"/>
          <p:cNvSpPr txBox="1"/>
          <p:nvPr/>
        </p:nvSpPr>
        <p:spPr>
          <a:xfrm>
            <a:off x="674349" y="1841774"/>
            <a:ext cx="9027202" cy="666750"/>
          </a:xfrm>
          <a:prstGeom prst="rect">
            <a:avLst/>
          </a:prstGeom>
        </p:spPr>
        <p:txBody>
          <a:bodyPr lIns="0" tIns="0" rIns="0" bIns="0" rtlCol="0" anchor="t">
            <a:spAutoFit/>
          </a:bodyPr>
          <a:lstStyle/>
          <a:p>
            <a:pPr algn="l">
              <a:lnSpc>
                <a:spcPts val="4979"/>
              </a:lnSpc>
            </a:pPr>
            <a:r>
              <a:rPr lang="en-US" sz="4149" b="1">
                <a:solidFill>
                  <a:srgbClr val="D6801C"/>
                </a:solidFill>
                <a:latin typeface="Poppins Ultra-Bold"/>
                <a:ea typeface="Poppins Ultra-Bold"/>
                <a:cs typeface="Poppins Ultra-Bold"/>
                <a:sym typeface="Poppins Ultra-Bold"/>
              </a:rPr>
              <a:t>3) Reinforcement  Learning</a:t>
            </a:r>
          </a:p>
        </p:txBody>
      </p:sp>
      <p:sp>
        <p:nvSpPr>
          <p:cNvPr id="5" name="TextBox 5"/>
          <p:cNvSpPr txBox="1"/>
          <p:nvPr/>
        </p:nvSpPr>
        <p:spPr>
          <a:xfrm>
            <a:off x="1219361" y="2594249"/>
            <a:ext cx="7635515" cy="485849"/>
          </a:xfrm>
          <a:prstGeom prst="rect">
            <a:avLst/>
          </a:prstGeom>
        </p:spPr>
        <p:txBody>
          <a:bodyPr lIns="0" tIns="0" rIns="0" bIns="0" rtlCol="0" anchor="t">
            <a:spAutoFit/>
          </a:bodyPr>
          <a:lstStyle/>
          <a:p>
            <a:pPr algn="l">
              <a:lnSpc>
                <a:spcPts val="3660"/>
              </a:lnSpc>
            </a:pPr>
            <a:r>
              <a:rPr lang="en-US" sz="3050">
                <a:solidFill>
                  <a:srgbClr val="000000"/>
                </a:solidFill>
                <a:latin typeface="Poppins"/>
                <a:ea typeface="Poppins"/>
                <a:cs typeface="Poppins"/>
                <a:sym typeface="Poppins"/>
              </a:rPr>
              <a:t>2) Row Selection Using RL</a:t>
            </a:r>
          </a:p>
        </p:txBody>
      </p:sp>
      <p:sp>
        <p:nvSpPr>
          <p:cNvPr id="6" name="TextBox 6"/>
          <p:cNvSpPr txBox="1"/>
          <p:nvPr/>
        </p:nvSpPr>
        <p:spPr>
          <a:xfrm>
            <a:off x="2547804" y="3945269"/>
            <a:ext cx="9813099" cy="1047750"/>
          </a:xfrm>
          <a:prstGeom prst="rect">
            <a:avLst/>
          </a:prstGeom>
        </p:spPr>
        <p:txBody>
          <a:bodyPr lIns="0" tIns="0" rIns="0" bIns="0" rtlCol="0" anchor="t">
            <a:spAutoFit/>
          </a:bodyPr>
          <a:lstStyle/>
          <a:p>
            <a:pPr marL="647697" lvl="1" indent="-323848" algn="just">
              <a:lnSpc>
                <a:spcPts val="4199"/>
              </a:lnSpc>
              <a:buFont typeface="Arial"/>
              <a:buChar char="•"/>
            </a:pPr>
            <a:r>
              <a:rPr lang="en-US" sz="2999" b="1">
                <a:solidFill>
                  <a:srgbClr val="000000"/>
                </a:solidFill>
                <a:latin typeface="Poppins Medium"/>
                <a:ea typeface="Poppins Medium"/>
                <a:cs typeface="Poppins Medium"/>
                <a:sym typeface="Poppins Medium"/>
              </a:rPr>
              <a:t>Once a cluster is selected, the RL agent selects k-rows sequentially for the k-day trip plan</a:t>
            </a:r>
          </a:p>
        </p:txBody>
      </p:sp>
      <p:sp>
        <p:nvSpPr>
          <p:cNvPr id="7" name="TextBox 7"/>
          <p:cNvSpPr txBox="1"/>
          <p:nvPr/>
        </p:nvSpPr>
        <p:spPr>
          <a:xfrm>
            <a:off x="1650829" y="3256236"/>
            <a:ext cx="7635515" cy="542925"/>
          </a:xfrm>
          <a:prstGeom prst="rect">
            <a:avLst/>
          </a:prstGeom>
        </p:spPr>
        <p:txBody>
          <a:bodyPr lIns="0" tIns="0" rIns="0" bIns="0" rtlCol="0" anchor="t">
            <a:spAutoFit/>
          </a:bodyPr>
          <a:lstStyle/>
          <a:p>
            <a:pPr algn="l">
              <a:lnSpc>
                <a:spcPts val="4020"/>
              </a:lnSpc>
            </a:pPr>
            <a:r>
              <a:rPr lang="en-US" sz="3350" b="1">
                <a:solidFill>
                  <a:srgbClr val="D6801C"/>
                </a:solidFill>
                <a:latin typeface="Poppins Ultra-Bold"/>
                <a:ea typeface="Poppins Ultra-Bold"/>
                <a:cs typeface="Poppins Ultra-Bold"/>
                <a:sym typeface="Poppins Ultra-Bold"/>
              </a:rPr>
              <a:t>1) Subset Selection:</a:t>
            </a:r>
          </a:p>
        </p:txBody>
      </p:sp>
      <p:sp>
        <p:nvSpPr>
          <p:cNvPr id="8" name="TextBox 8"/>
          <p:cNvSpPr txBox="1"/>
          <p:nvPr/>
        </p:nvSpPr>
        <p:spPr>
          <a:xfrm>
            <a:off x="2906826" y="5532799"/>
            <a:ext cx="10363600" cy="2095500"/>
          </a:xfrm>
          <a:prstGeom prst="rect">
            <a:avLst/>
          </a:prstGeom>
        </p:spPr>
        <p:txBody>
          <a:bodyPr lIns="0" tIns="0" rIns="0" bIns="0" rtlCol="0" anchor="t">
            <a:spAutoFit/>
          </a:bodyPr>
          <a:lstStyle/>
          <a:p>
            <a:pPr marL="647697" lvl="1" indent="-323848" algn="just">
              <a:lnSpc>
                <a:spcPts val="4199"/>
              </a:lnSpc>
              <a:buFont typeface="Arial"/>
              <a:buChar char="•"/>
            </a:pPr>
            <a:r>
              <a:rPr lang="en-US" sz="2999" b="1">
                <a:solidFill>
                  <a:srgbClr val="000000"/>
                </a:solidFill>
                <a:latin typeface="Poppins Medium"/>
                <a:ea typeface="Poppins Medium"/>
                <a:cs typeface="Poppins Medium"/>
                <a:sym typeface="Poppins Medium"/>
              </a:rPr>
              <a:t>The agent evaluates each row for:</a:t>
            </a:r>
          </a:p>
          <a:p>
            <a:pPr marL="647697" lvl="1" indent="-323848" algn="just">
              <a:lnSpc>
                <a:spcPts val="4199"/>
              </a:lnSpc>
              <a:buFont typeface="Arial"/>
              <a:buChar char="•"/>
            </a:pPr>
            <a:r>
              <a:rPr lang="en-US" sz="2999" b="1">
                <a:solidFill>
                  <a:srgbClr val="000000"/>
                </a:solidFill>
                <a:latin typeface="Poppins Medium"/>
                <a:ea typeface="Poppins Medium"/>
                <a:cs typeface="Poppins Medium"/>
                <a:sym typeface="Poppins Medium"/>
              </a:rPr>
              <a:t>Alignment with user preferences.</a:t>
            </a:r>
          </a:p>
          <a:p>
            <a:pPr marL="647697" lvl="1" indent="-323848" algn="just">
              <a:lnSpc>
                <a:spcPts val="4199"/>
              </a:lnSpc>
              <a:buFont typeface="Arial"/>
              <a:buChar char="•"/>
            </a:pPr>
            <a:r>
              <a:rPr lang="en-US" sz="2999" b="1">
                <a:solidFill>
                  <a:srgbClr val="000000"/>
                </a:solidFill>
                <a:latin typeface="Poppins Medium"/>
                <a:ea typeface="Poppins Medium"/>
                <a:cs typeface="Poppins Medium"/>
                <a:sym typeface="Poppins Medium"/>
              </a:rPr>
              <a:t>Remaining trip constraints (time, budget, etc.).</a:t>
            </a:r>
          </a:p>
          <a:p>
            <a:pPr algn="just">
              <a:lnSpc>
                <a:spcPts val="4199"/>
              </a:lnSpc>
            </a:pPr>
            <a:endParaRPr lang="en-US" sz="2999" b="1">
              <a:solidFill>
                <a:srgbClr val="000000"/>
              </a:solidFill>
              <a:latin typeface="Poppins Medium"/>
              <a:ea typeface="Poppins Medium"/>
              <a:cs typeface="Poppins Medium"/>
              <a:sym typeface="Poppins Medium"/>
            </a:endParaRPr>
          </a:p>
        </p:txBody>
      </p:sp>
      <p:sp>
        <p:nvSpPr>
          <p:cNvPr id="9" name="TextBox 9"/>
          <p:cNvSpPr txBox="1"/>
          <p:nvPr/>
        </p:nvSpPr>
        <p:spPr>
          <a:xfrm>
            <a:off x="1650829" y="5066074"/>
            <a:ext cx="7635515" cy="542925"/>
          </a:xfrm>
          <a:prstGeom prst="rect">
            <a:avLst/>
          </a:prstGeom>
        </p:spPr>
        <p:txBody>
          <a:bodyPr lIns="0" tIns="0" rIns="0" bIns="0" rtlCol="0" anchor="t">
            <a:spAutoFit/>
          </a:bodyPr>
          <a:lstStyle/>
          <a:p>
            <a:pPr algn="l">
              <a:lnSpc>
                <a:spcPts val="4020"/>
              </a:lnSpc>
            </a:pPr>
            <a:r>
              <a:rPr lang="en-US" sz="3350" b="1">
                <a:solidFill>
                  <a:srgbClr val="D6801C"/>
                </a:solidFill>
                <a:latin typeface="Poppins Ultra-Bold"/>
                <a:ea typeface="Poppins Ultra-Bold"/>
                <a:cs typeface="Poppins Ultra-Bold"/>
                <a:sym typeface="Poppins Ultra-Bold"/>
              </a:rPr>
              <a:t>2) Iterative Decision-Making</a:t>
            </a:r>
          </a:p>
        </p:txBody>
      </p:sp>
      <p:sp>
        <p:nvSpPr>
          <p:cNvPr id="10" name="TextBox 10"/>
          <p:cNvSpPr txBox="1"/>
          <p:nvPr/>
        </p:nvSpPr>
        <p:spPr>
          <a:xfrm>
            <a:off x="2547804" y="7882328"/>
            <a:ext cx="10363600" cy="2095500"/>
          </a:xfrm>
          <a:prstGeom prst="rect">
            <a:avLst/>
          </a:prstGeom>
        </p:spPr>
        <p:txBody>
          <a:bodyPr lIns="0" tIns="0" rIns="0" bIns="0" rtlCol="0" anchor="t">
            <a:spAutoFit/>
          </a:bodyPr>
          <a:lstStyle/>
          <a:p>
            <a:pPr marL="647697" lvl="1" indent="-323848" algn="just">
              <a:lnSpc>
                <a:spcPts val="4199"/>
              </a:lnSpc>
              <a:buFont typeface="Arial"/>
              <a:buChar char="•"/>
            </a:pPr>
            <a:r>
              <a:rPr lang="en-US" sz="2999" b="1">
                <a:solidFill>
                  <a:srgbClr val="000000"/>
                </a:solidFill>
                <a:latin typeface="Poppins Medium"/>
                <a:ea typeface="Poppins Medium"/>
                <a:cs typeface="Poppins Medium"/>
                <a:sym typeface="Poppins Medium"/>
              </a:rPr>
              <a:t>Positive Reward: High satisfaction with the chosen trip plan.</a:t>
            </a:r>
          </a:p>
          <a:p>
            <a:pPr marL="647697" lvl="1" indent="-323848" algn="just">
              <a:lnSpc>
                <a:spcPts val="4199"/>
              </a:lnSpc>
              <a:buFont typeface="Arial"/>
              <a:buChar char="•"/>
            </a:pPr>
            <a:r>
              <a:rPr lang="en-US" sz="2999" b="1">
                <a:solidFill>
                  <a:srgbClr val="000000"/>
                </a:solidFill>
                <a:latin typeface="Poppins Medium"/>
                <a:ea typeface="Poppins Medium"/>
                <a:cs typeface="Poppins Medium"/>
                <a:sym typeface="Poppins Medium"/>
              </a:rPr>
              <a:t>Negative Reward: Plan misaligned with user expectations.</a:t>
            </a:r>
          </a:p>
        </p:txBody>
      </p:sp>
      <p:sp>
        <p:nvSpPr>
          <p:cNvPr id="11" name="TextBox 11"/>
          <p:cNvSpPr txBox="1"/>
          <p:nvPr/>
        </p:nvSpPr>
        <p:spPr>
          <a:xfrm>
            <a:off x="1650829" y="7196528"/>
            <a:ext cx="7635515" cy="542925"/>
          </a:xfrm>
          <a:prstGeom prst="rect">
            <a:avLst/>
          </a:prstGeom>
        </p:spPr>
        <p:txBody>
          <a:bodyPr lIns="0" tIns="0" rIns="0" bIns="0" rtlCol="0" anchor="t">
            <a:spAutoFit/>
          </a:bodyPr>
          <a:lstStyle/>
          <a:p>
            <a:pPr algn="l">
              <a:lnSpc>
                <a:spcPts val="4020"/>
              </a:lnSpc>
            </a:pPr>
            <a:r>
              <a:rPr lang="en-US" sz="3350" b="1">
                <a:solidFill>
                  <a:srgbClr val="D6801C"/>
                </a:solidFill>
                <a:latin typeface="Poppins Ultra-Bold"/>
                <a:ea typeface="Poppins Ultra-Bold"/>
                <a:cs typeface="Poppins Ultra-Bold"/>
                <a:sym typeface="Poppins Ultra-Bold"/>
              </a:rPr>
              <a:t>3) Reward for Row Selection:</a:t>
            </a:r>
          </a:p>
        </p:txBody>
      </p:sp>
      <p:grpSp>
        <p:nvGrpSpPr>
          <p:cNvPr id="12" name="Group 12"/>
          <p:cNvGrpSpPr/>
          <p:nvPr/>
        </p:nvGrpSpPr>
        <p:grpSpPr>
          <a:xfrm>
            <a:off x="16270455" y="-852488"/>
            <a:ext cx="2864398" cy="286439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C48"/>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5383747" y="579711"/>
            <a:ext cx="603155" cy="603155"/>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5573138" y="1406083"/>
            <a:ext cx="827529" cy="82752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801C"/>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53179" y="1211783"/>
            <a:ext cx="13026018" cy="7863433"/>
          </a:xfrm>
          <a:custGeom>
            <a:avLst/>
            <a:gdLst/>
            <a:ahLst/>
            <a:cxnLst/>
            <a:rect l="l" t="t" r="r" b="b"/>
            <a:pathLst>
              <a:path w="13026018" h="7863433">
                <a:moveTo>
                  <a:pt x="0" y="0"/>
                </a:moveTo>
                <a:lnTo>
                  <a:pt x="13026019" y="0"/>
                </a:lnTo>
                <a:lnTo>
                  <a:pt x="13026019" y="7863434"/>
                </a:lnTo>
                <a:lnTo>
                  <a:pt x="0" y="7863434"/>
                </a:lnTo>
                <a:lnTo>
                  <a:pt x="0" y="0"/>
                </a:lnTo>
                <a:close/>
              </a:path>
            </a:pathLst>
          </a:custGeom>
          <a:blipFill>
            <a:blip r:embed="rId2"/>
            <a:stretch>
              <a:fillRect t="-4348" r="-207" b="-346"/>
            </a:stretch>
          </a:blipFill>
        </p:spPr>
      </p:sp>
      <p:sp>
        <p:nvSpPr>
          <p:cNvPr id="3" name="TextBox 3"/>
          <p:cNvSpPr txBox="1"/>
          <p:nvPr/>
        </p:nvSpPr>
        <p:spPr>
          <a:xfrm>
            <a:off x="620540" y="194717"/>
            <a:ext cx="8236124" cy="2333625"/>
          </a:xfrm>
          <a:prstGeom prst="rect">
            <a:avLst/>
          </a:prstGeom>
        </p:spPr>
        <p:txBody>
          <a:bodyPr lIns="0" tIns="0" rIns="0" bIns="0" rtlCol="0" anchor="t">
            <a:spAutoFit/>
          </a:bodyPr>
          <a:lstStyle/>
          <a:p>
            <a:pPr algn="l">
              <a:lnSpc>
                <a:spcPts val="8984"/>
              </a:lnSpc>
            </a:pPr>
            <a:r>
              <a:rPr lang="en-US" sz="7487" b="1">
                <a:solidFill>
                  <a:srgbClr val="D6801C"/>
                </a:solidFill>
                <a:latin typeface="Poppins Ultra-Bold"/>
                <a:ea typeface="Poppins Ultra-Bold"/>
                <a:cs typeface="Poppins Ultra-Bold"/>
                <a:sym typeface="Poppins Ultra-Bold"/>
              </a:rPr>
              <a:t>Statistics</a:t>
            </a:r>
          </a:p>
          <a:p>
            <a:pPr algn="l">
              <a:lnSpc>
                <a:spcPts val="8984"/>
              </a:lnSpc>
            </a:pPr>
            <a:endParaRPr lang="en-US" sz="7487" b="1">
              <a:solidFill>
                <a:srgbClr val="D6801C"/>
              </a:solidFill>
              <a:latin typeface="Poppins Ultra-Bold"/>
              <a:ea typeface="Poppins Ultra-Bold"/>
              <a:cs typeface="Poppins Ultra-Bold"/>
              <a:sym typeface="Poppins Ultra-Bo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82934" y="438463"/>
            <a:ext cx="3015419" cy="1180474"/>
          </a:xfrm>
          <a:custGeom>
            <a:avLst/>
            <a:gdLst/>
            <a:ahLst/>
            <a:cxnLst/>
            <a:rect l="l" t="t" r="r" b="b"/>
            <a:pathLst>
              <a:path w="3015419" h="1180474">
                <a:moveTo>
                  <a:pt x="0" y="0"/>
                </a:moveTo>
                <a:lnTo>
                  <a:pt x="3015419" y="0"/>
                </a:lnTo>
                <a:lnTo>
                  <a:pt x="3015419" y="1180474"/>
                </a:lnTo>
                <a:lnTo>
                  <a:pt x="0" y="1180474"/>
                </a:lnTo>
                <a:lnTo>
                  <a:pt x="0" y="0"/>
                </a:lnTo>
                <a:close/>
              </a:path>
            </a:pathLst>
          </a:custGeom>
          <a:blipFill>
            <a:blip r:embed="rId2"/>
            <a:stretch>
              <a:fillRect t="-77360" b="-78081"/>
            </a:stretch>
          </a:blipFill>
        </p:spPr>
      </p:sp>
      <p:sp>
        <p:nvSpPr>
          <p:cNvPr id="3" name="TextBox 3"/>
          <p:cNvSpPr txBox="1"/>
          <p:nvPr/>
        </p:nvSpPr>
        <p:spPr>
          <a:xfrm>
            <a:off x="3798353" y="3854408"/>
            <a:ext cx="10750467" cy="1804624"/>
          </a:xfrm>
          <a:prstGeom prst="rect">
            <a:avLst/>
          </a:prstGeom>
        </p:spPr>
        <p:txBody>
          <a:bodyPr lIns="0" tIns="0" rIns="0" bIns="0" rtlCol="0" anchor="t">
            <a:spAutoFit/>
          </a:bodyPr>
          <a:lstStyle/>
          <a:p>
            <a:pPr algn="ctr">
              <a:lnSpc>
                <a:spcPts val="13352"/>
              </a:lnSpc>
            </a:pPr>
            <a:r>
              <a:rPr lang="en-US" sz="11126" b="1">
                <a:solidFill>
                  <a:srgbClr val="D6801C"/>
                </a:solidFill>
                <a:latin typeface="Poppins Ultra-Bold"/>
                <a:ea typeface="Poppins Ultra-Bold"/>
                <a:cs typeface="Poppins Ultra-Bold"/>
                <a:sym typeface="Poppins Ultra-Bold"/>
              </a:rPr>
              <a:t>Software tools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62259" y="439553"/>
            <a:ext cx="3009853" cy="1178295"/>
          </a:xfrm>
          <a:custGeom>
            <a:avLst/>
            <a:gdLst/>
            <a:ahLst/>
            <a:cxnLst/>
            <a:rect l="l" t="t" r="r" b="b"/>
            <a:pathLst>
              <a:path w="3009853" h="1178295">
                <a:moveTo>
                  <a:pt x="0" y="0"/>
                </a:moveTo>
                <a:lnTo>
                  <a:pt x="3009853" y="0"/>
                </a:lnTo>
                <a:lnTo>
                  <a:pt x="3009853" y="1178294"/>
                </a:lnTo>
                <a:lnTo>
                  <a:pt x="0" y="1178294"/>
                </a:lnTo>
                <a:lnTo>
                  <a:pt x="0" y="0"/>
                </a:lnTo>
                <a:close/>
              </a:path>
            </a:pathLst>
          </a:custGeom>
          <a:blipFill>
            <a:blip r:embed="rId2"/>
            <a:stretch>
              <a:fillRect t="-77360" b="-78081"/>
            </a:stretch>
          </a:blipFill>
        </p:spPr>
      </p:sp>
      <p:sp>
        <p:nvSpPr>
          <p:cNvPr id="3" name="Freeform 3"/>
          <p:cNvSpPr/>
          <p:nvPr/>
        </p:nvSpPr>
        <p:spPr>
          <a:xfrm>
            <a:off x="11729074" y="1284182"/>
            <a:ext cx="1678467" cy="2083876"/>
          </a:xfrm>
          <a:custGeom>
            <a:avLst/>
            <a:gdLst/>
            <a:ahLst/>
            <a:cxnLst/>
            <a:rect l="l" t="t" r="r" b="b"/>
            <a:pathLst>
              <a:path w="1678467" h="2083876">
                <a:moveTo>
                  <a:pt x="0" y="0"/>
                </a:moveTo>
                <a:lnTo>
                  <a:pt x="1678467" y="0"/>
                </a:lnTo>
                <a:lnTo>
                  <a:pt x="1678467" y="2083876"/>
                </a:lnTo>
                <a:lnTo>
                  <a:pt x="0" y="20838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4284858" y="763900"/>
            <a:ext cx="2604158" cy="2604158"/>
          </a:xfrm>
          <a:custGeom>
            <a:avLst/>
            <a:gdLst/>
            <a:ahLst/>
            <a:cxnLst/>
            <a:rect l="l" t="t" r="r" b="b"/>
            <a:pathLst>
              <a:path w="2604158" h="2604158">
                <a:moveTo>
                  <a:pt x="0" y="0"/>
                </a:moveTo>
                <a:lnTo>
                  <a:pt x="2604158" y="0"/>
                </a:lnTo>
                <a:lnTo>
                  <a:pt x="2604158" y="2604158"/>
                </a:lnTo>
                <a:lnTo>
                  <a:pt x="0" y="2604158"/>
                </a:lnTo>
                <a:lnTo>
                  <a:pt x="0" y="0"/>
                </a:lnTo>
                <a:close/>
              </a:path>
            </a:pathLst>
          </a:custGeom>
          <a:blipFill>
            <a:blip r:embed="rId5"/>
            <a:stretch>
              <a:fillRect/>
            </a:stretch>
          </a:blipFill>
        </p:spPr>
      </p:sp>
      <p:sp>
        <p:nvSpPr>
          <p:cNvPr id="5" name="Freeform 5"/>
          <p:cNvSpPr/>
          <p:nvPr/>
        </p:nvSpPr>
        <p:spPr>
          <a:xfrm>
            <a:off x="14599647" y="4144977"/>
            <a:ext cx="1974580" cy="1997047"/>
          </a:xfrm>
          <a:custGeom>
            <a:avLst/>
            <a:gdLst/>
            <a:ahLst/>
            <a:cxnLst/>
            <a:rect l="l" t="t" r="r" b="b"/>
            <a:pathLst>
              <a:path w="1974580" h="1997047">
                <a:moveTo>
                  <a:pt x="0" y="0"/>
                </a:moveTo>
                <a:lnTo>
                  <a:pt x="1974580" y="0"/>
                </a:lnTo>
                <a:lnTo>
                  <a:pt x="1974580" y="1997046"/>
                </a:lnTo>
                <a:lnTo>
                  <a:pt x="0" y="19970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0995566" y="4281111"/>
            <a:ext cx="3449554" cy="1724777"/>
          </a:xfrm>
          <a:custGeom>
            <a:avLst/>
            <a:gdLst/>
            <a:ahLst/>
            <a:cxnLst/>
            <a:rect l="l" t="t" r="r" b="b"/>
            <a:pathLst>
              <a:path w="3449554" h="1724777">
                <a:moveTo>
                  <a:pt x="0" y="0"/>
                </a:moveTo>
                <a:lnTo>
                  <a:pt x="3449554" y="0"/>
                </a:lnTo>
                <a:lnTo>
                  <a:pt x="3449554" y="1724778"/>
                </a:lnTo>
                <a:lnTo>
                  <a:pt x="0" y="1724778"/>
                </a:lnTo>
                <a:lnTo>
                  <a:pt x="0" y="0"/>
                </a:lnTo>
                <a:close/>
              </a:path>
            </a:pathLst>
          </a:custGeom>
          <a:blipFill>
            <a:blip r:embed="rId8"/>
            <a:stretch>
              <a:fillRect/>
            </a:stretch>
          </a:blipFill>
        </p:spPr>
      </p:sp>
      <p:sp>
        <p:nvSpPr>
          <p:cNvPr id="7" name="Freeform 7"/>
          <p:cNvSpPr/>
          <p:nvPr/>
        </p:nvSpPr>
        <p:spPr>
          <a:xfrm>
            <a:off x="11162171" y="6920289"/>
            <a:ext cx="3116344" cy="1219439"/>
          </a:xfrm>
          <a:custGeom>
            <a:avLst/>
            <a:gdLst/>
            <a:ahLst/>
            <a:cxnLst/>
            <a:rect l="l" t="t" r="r" b="b"/>
            <a:pathLst>
              <a:path w="3116344" h="1219439">
                <a:moveTo>
                  <a:pt x="0" y="0"/>
                </a:moveTo>
                <a:lnTo>
                  <a:pt x="3116344" y="0"/>
                </a:lnTo>
                <a:lnTo>
                  <a:pt x="3116344" y="1219438"/>
                </a:lnTo>
                <a:lnTo>
                  <a:pt x="0" y="1219438"/>
                </a:lnTo>
                <a:lnTo>
                  <a:pt x="0" y="0"/>
                </a:lnTo>
                <a:close/>
              </a:path>
            </a:pathLst>
          </a:custGeom>
          <a:blipFill>
            <a:blip r:embed="rId9"/>
            <a:stretch>
              <a:fillRect/>
            </a:stretch>
          </a:blipFill>
        </p:spPr>
      </p:sp>
      <p:sp>
        <p:nvSpPr>
          <p:cNvPr id="8" name="Freeform 8"/>
          <p:cNvSpPr/>
          <p:nvPr/>
        </p:nvSpPr>
        <p:spPr>
          <a:xfrm>
            <a:off x="14599647" y="6839769"/>
            <a:ext cx="2599918" cy="1299959"/>
          </a:xfrm>
          <a:custGeom>
            <a:avLst/>
            <a:gdLst/>
            <a:ahLst/>
            <a:cxnLst/>
            <a:rect l="l" t="t" r="r" b="b"/>
            <a:pathLst>
              <a:path w="2599918" h="1299959">
                <a:moveTo>
                  <a:pt x="0" y="0"/>
                </a:moveTo>
                <a:lnTo>
                  <a:pt x="2599917" y="0"/>
                </a:lnTo>
                <a:lnTo>
                  <a:pt x="2599917" y="1299958"/>
                </a:lnTo>
                <a:lnTo>
                  <a:pt x="0" y="129995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TextBox 9"/>
          <p:cNvSpPr txBox="1"/>
          <p:nvPr/>
        </p:nvSpPr>
        <p:spPr>
          <a:xfrm>
            <a:off x="870808" y="1951679"/>
            <a:ext cx="8934132" cy="7249850"/>
          </a:xfrm>
          <a:prstGeom prst="rect">
            <a:avLst/>
          </a:prstGeom>
        </p:spPr>
        <p:txBody>
          <a:bodyPr lIns="0" tIns="0" rIns="0" bIns="0" rtlCol="0" anchor="t">
            <a:spAutoFit/>
          </a:bodyPr>
          <a:lstStyle/>
          <a:p>
            <a:pPr marL="798360" lvl="1" indent="-399180" algn="l">
              <a:lnSpc>
                <a:spcPts val="5176"/>
              </a:lnSpc>
              <a:buFont typeface="Arial"/>
              <a:buChar char="•"/>
            </a:pPr>
            <a:r>
              <a:rPr lang="en-US" sz="3697" b="1">
                <a:solidFill>
                  <a:srgbClr val="000000"/>
                </a:solidFill>
                <a:latin typeface="Poppins Bold"/>
                <a:ea typeface="Poppins Bold"/>
                <a:cs typeface="Poppins Bold"/>
                <a:sym typeface="Poppins Bold"/>
              </a:rPr>
              <a:t>Flutter</a:t>
            </a:r>
          </a:p>
          <a:p>
            <a:pPr marL="798360" lvl="1" indent="-399180" algn="l">
              <a:lnSpc>
                <a:spcPts val="5176"/>
              </a:lnSpc>
              <a:buFont typeface="Arial"/>
              <a:buChar char="•"/>
            </a:pPr>
            <a:r>
              <a:rPr lang="en-US" sz="3697" b="1">
                <a:solidFill>
                  <a:srgbClr val="000000"/>
                </a:solidFill>
                <a:latin typeface="Poppins Bold"/>
                <a:ea typeface="Poppins Bold"/>
                <a:cs typeface="Poppins Bold"/>
                <a:sym typeface="Poppins Bold"/>
              </a:rPr>
              <a:t>Dart</a:t>
            </a:r>
          </a:p>
          <a:p>
            <a:pPr marL="798360" lvl="1" indent="-399180" algn="l">
              <a:lnSpc>
                <a:spcPts val="5176"/>
              </a:lnSpc>
              <a:buFont typeface="Arial"/>
              <a:buChar char="•"/>
            </a:pPr>
            <a:r>
              <a:rPr lang="en-US" sz="3697" b="1">
                <a:solidFill>
                  <a:srgbClr val="000000"/>
                </a:solidFill>
                <a:latin typeface="Poppins Bold"/>
                <a:ea typeface="Poppins Bold"/>
                <a:cs typeface="Poppins Bold"/>
                <a:sym typeface="Poppins Bold"/>
              </a:rPr>
              <a:t>Android Studio</a:t>
            </a:r>
          </a:p>
          <a:p>
            <a:pPr marL="798360" lvl="1" indent="-399180" algn="l">
              <a:lnSpc>
                <a:spcPts val="5176"/>
              </a:lnSpc>
              <a:buFont typeface="Arial"/>
              <a:buChar char="•"/>
            </a:pPr>
            <a:r>
              <a:rPr lang="en-US" sz="3697" b="1">
                <a:solidFill>
                  <a:srgbClr val="000000"/>
                </a:solidFill>
                <a:latin typeface="Poppins Bold"/>
                <a:ea typeface="Poppins Bold"/>
                <a:cs typeface="Poppins Bold"/>
                <a:sym typeface="Poppins Bold"/>
              </a:rPr>
              <a:t>Python (for AI Module)</a:t>
            </a:r>
          </a:p>
          <a:p>
            <a:pPr marL="798360" lvl="1" indent="-399180" algn="l">
              <a:lnSpc>
                <a:spcPts val="5176"/>
              </a:lnSpc>
              <a:buFont typeface="Arial"/>
              <a:buChar char="•"/>
            </a:pPr>
            <a:r>
              <a:rPr lang="en-US" sz="3697" b="1">
                <a:solidFill>
                  <a:srgbClr val="000000"/>
                </a:solidFill>
                <a:latin typeface="Poppins Bold"/>
                <a:ea typeface="Poppins Bold"/>
                <a:cs typeface="Poppins Bold"/>
                <a:sym typeface="Poppins Bold"/>
              </a:rPr>
              <a:t>Spyder</a:t>
            </a:r>
          </a:p>
          <a:p>
            <a:pPr marL="798360" lvl="1" indent="-399180" algn="l">
              <a:lnSpc>
                <a:spcPts val="5176"/>
              </a:lnSpc>
              <a:buFont typeface="Arial"/>
              <a:buChar char="•"/>
            </a:pPr>
            <a:r>
              <a:rPr lang="en-US" sz="3697" b="1">
                <a:solidFill>
                  <a:srgbClr val="000000"/>
                </a:solidFill>
                <a:latin typeface="Poppins Bold"/>
                <a:ea typeface="Poppins Bold"/>
                <a:cs typeface="Poppins Bold"/>
                <a:sym typeface="Poppins Bold"/>
              </a:rPr>
              <a:t>Web Scraping(google maps data for the selected city)</a:t>
            </a:r>
          </a:p>
          <a:p>
            <a:pPr marL="798360" lvl="1" indent="-399180" algn="l">
              <a:lnSpc>
                <a:spcPts val="5176"/>
              </a:lnSpc>
              <a:buFont typeface="Arial"/>
              <a:buChar char="•"/>
            </a:pPr>
            <a:r>
              <a:rPr lang="en-US" sz="3697" b="1">
                <a:solidFill>
                  <a:srgbClr val="000000"/>
                </a:solidFill>
                <a:latin typeface="Poppins Bold"/>
                <a:ea typeface="Poppins Bold"/>
                <a:cs typeface="Poppins Bold"/>
                <a:sym typeface="Poppins Bold"/>
              </a:rPr>
              <a:t>Flask(connect app we ai module)</a:t>
            </a:r>
          </a:p>
          <a:p>
            <a:pPr marL="798360" lvl="1" indent="-399180" algn="l">
              <a:lnSpc>
                <a:spcPts val="5176"/>
              </a:lnSpc>
              <a:buFont typeface="Arial"/>
              <a:buChar char="•"/>
            </a:pPr>
            <a:r>
              <a:rPr lang="en-US" sz="3697" b="1">
                <a:solidFill>
                  <a:srgbClr val="000000"/>
                </a:solidFill>
                <a:latin typeface="Poppins Bold"/>
                <a:ea typeface="Poppins Bold"/>
                <a:cs typeface="Poppins Bold"/>
                <a:sym typeface="Poppins Bold"/>
              </a:rPr>
              <a:t>Firebase (Authentication)</a:t>
            </a:r>
          </a:p>
          <a:p>
            <a:pPr marL="798360" lvl="1" indent="-399180" algn="l">
              <a:lnSpc>
                <a:spcPts val="5176"/>
              </a:lnSpc>
              <a:buFont typeface="Arial"/>
              <a:buChar char="•"/>
            </a:pPr>
            <a:r>
              <a:rPr lang="en-US" sz="3697" b="1">
                <a:solidFill>
                  <a:srgbClr val="000000"/>
                </a:solidFill>
                <a:latin typeface="Poppins Bold"/>
                <a:ea typeface="Poppins Bold"/>
                <a:cs typeface="Poppins Bold"/>
                <a:sym typeface="Poppins Bold"/>
              </a:rPr>
              <a:t>Artificial Intelligence </a:t>
            </a:r>
          </a:p>
          <a:p>
            <a:pPr algn="l">
              <a:lnSpc>
                <a:spcPts val="5176"/>
              </a:lnSpc>
              <a:spcBef>
                <a:spcPct val="0"/>
              </a:spcBef>
            </a:pPr>
            <a:endParaRPr lang="en-US" sz="3697" b="1">
              <a:solidFill>
                <a:srgbClr val="000000"/>
              </a:solidFill>
              <a:latin typeface="Poppins Bold"/>
              <a:ea typeface="Poppins Bold"/>
              <a:cs typeface="Poppins Bold"/>
              <a:sym typeface="Poppins Bo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82934" y="438463"/>
            <a:ext cx="3015419" cy="1180474"/>
          </a:xfrm>
          <a:custGeom>
            <a:avLst/>
            <a:gdLst/>
            <a:ahLst/>
            <a:cxnLst/>
            <a:rect l="l" t="t" r="r" b="b"/>
            <a:pathLst>
              <a:path w="3015419" h="1180474">
                <a:moveTo>
                  <a:pt x="0" y="0"/>
                </a:moveTo>
                <a:lnTo>
                  <a:pt x="3015419" y="0"/>
                </a:lnTo>
                <a:lnTo>
                  <a:pt x="3015419" y="1180474"/>
                </a:lnTo>
                <a:lnTo>
                  <a:pt x="0" y="1180474"/>
                </a:lnTo>
                <a:lnTo>
                  <a:pt x="0" y="0"/>
                </a:lnTo>
                <a:close/>
              </a:path>
            </a:pathLst>
          </a:custGeom>
          <a:blipFill>
            <a:blip r:embed="rId2"/>
            <a:stretch>
              <a:fillRect t="-77360" b="-78081"/>
            </a:stretch>
          </a:blipFill>
        </p:spPr>
      </p:sp>
      <p:sp>
        <p:nvSpPr>
          <p:cNvPr id="3" name="TextBox 3"/>
          <p:cNvSpPr txBox="1"/>
          <p:nvPr/>
        </p:nvSpPr>
        <p:spPr>
          <a:xfrm>
            <a:off x="1229183" y="4238625"/>
            <a:ext cx="15829634" cy="1714500"/>
          </a:xfrm>
          <a:prstGeom prst="rect">
            <a:avLst/>
          </a:prstGeom>
        </p:spPr>
        <p:txBody>
          <a:bodyPr lIns="0" tIns="0" rIns="0" bIns="0" rtlCol="0" anchor="t">
            <a:spAutoFit/>
          </a:bodyPr>
          <a:lstStyle/>
          <a:p>
            <a:pPr algn="ctr">
              <a:lnSpc>
                <a:spcPts val="12752"/>
              </a:lnSpc>
            </a:pPr>
            <a:r>
              <a:rPr lang="en-US" sz="10627" b="1">
                <a:solidFill>
                  <a:srgbClr val="D6801C"/>
                </a:solidFill>
                <a:latin typeface="Poppins Ultra-Bold"/>
                <a:ea typeface="Poppins Ultra-Bold"/>
                <a:cs typeface="Poppins Ultra-Bold"/>
                <a:sym typeface="Poppins Ultra-Bold"/>
              </a:rPr>
              <a:t>4 . User Requirments</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22871" y="2804089"/>
            <a:ext cx="2138934" cy="213893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437876" y="2804089"/>
            <a:ext cx="2138934" cy="213893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4357555" y="2804089"/>
            <a:ext cx="2138934" cy="213893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826471" y="349515"/>
            <a:ext cx="1873550" cy="1873550"/>
          </a:xfrm>
          <a:custGeom>
            <a:avLst/>
            <a:gdLst/>
            <a:ahLst/>
            <a:cxnLst/>
            <a:rect l="l" t="t" r="r" b="b"/>
            <a:pathLst>
              <a:path w="1873550" h="1873550">
                <a:moveTo>
                  <a:pt x="0" y="0"/>
                </a:moveTo>
                <a:lnTo>
                  <a:pt x="1873550" y="0"/>
                </a:lnTo>
                <a:lnTo>
                  <a:pt x="1873550" y="1873549"/>
                </a:lnTo>
                <a:lnTo>
                  <a:pt x="0" y="1873549"/>
                </a:lnTo>
                <a:lnTo>
                  <a:pt x="0" y="0"/>
                </a:lnTo>
                <a:close/>
              </a:path>
            </a:pathLst>
          </a:custGeom>
          <a:blipFill>
            <a:blip r:embed="rId2"/>
            <a:stretch>
              <a:fillRect/>
            </a:stretch>
          </a:blipFill>
        </p:spPr>
      </p:sp>
      <p:sp>
        <p:nvSpPr>
          <p:cNvPr id="12" name="Freeform 12"/>
          <p:cNvSpPr/>
          <p:nvPr/>
        </p:nvSpPr>
        <p:spPr>
          <a:xfrm>
            <a:off x="2498785" y="3199417"/>
            <a:ext cx="1387106" cy="1387106"/>
          </a:xfrm>
          <a:custGeom>
            <a:avLst/>
            <a:gdLst/>
            <a:ahLst/>
            <a:cxnLst/>
            <a:rect l="l" t="t" r="r" b="b"/>
            <a:pathLst>
              <a:path w="1387106" h="1387106">
                <a:moveTo>
                  <a:pt x="0" y="0"/>
                </a:moveTo>
                <a:lnTo>
                  <a:pt x="1387106" y="0"/>
                </a:lnTo>
                <a:lnTo>
                  <a:pt x="1387106" y="1387106"/>
                </a:lnTo>
                <a:lnTo>
                  <a:pt x="0" y="1387106"/>
                </a:lnTo>
                <a:lnTo>
                  <a:pt x="0" y="0"/>
                </a:lnTo>
                <a:close/>
              </a:path>
            </a:pathLst>
          </a:custGeom>
          <a:blipFill>
            <a:blip r:embed="rId3"/>
            <a:stretch>
              <a:fillRect/>
            </a:stretch>
          </a:blipFill>
        </p:spPr>
      </p:sp>
      <p:sp>
        <p:nvSpPr>
          <p:cNvPr id="13" name="Freeform 13"/>
          <p:cNvSpPr/>
          <p:nvPr/>
        </p:nvSpPr>
        <p:spPr>
          <a:xfrm>
            <a:off x="8914468" y="3199417"/>
            <a:ext cx="1185751" cy="1185751"/>
          </a:xfrm>
          <a:custGeom>
            <a:avLst/>
            <a:gdLst/>
            <a:ahLst/>
            <a:cxnLst/>
            <a:rect l="l" t="t" r="r" b="b"/>
            <a:pathLst>
              <a:path w="1185751" h="1185751">
                <a:moveTo>
                  <a:pt x="0" y="0"/>
                </a:moveTo>
                <a:lnTo>
                  <a:pt x="1185751" y="0"/>
                </a:lnTo>
                <a:lnTo>
                  <a:pt x="1185751" y="1185751"/>
                </a:lnTo>
                <a:lnTo>
                  <a:pt x="0" y="1185751"/>
                </a:lnTo>
                <a:lnTo>
                  <a:pt x="0" y="0"/>
                </a:lnTo>
                <a:close/>
              </a:path>
            </a:pathLst>
          </a:custGeom>
          <a:blipFill>
            <a:blip r:embed="rId4"/>
            <a:stretch>
              <a:fillRect/>
            </a:stretch>
          </a:blipFill>
        </p:spPr>
      </p:sp>
      <p:sp>
        <p:nvSpPr>
          <p:cNvPr id="14" name="Freeform 14"/>
          <p:cNvSpPr/>
          <p:nvPr/>
        </p:nvSpPr>
        <p:spPr>
          <a:xfrm>
            <a:off x="14748761" y="3063633"/>
            <a:ext cx="1457319" cy="1457319"/>
          </a:xfrm>
          <a:custGeom>
            <a:avLst/>
            <a:gdLst/>
            <a:ahLst/>
            <a:cxnLst/>
            <a:rect l="l" t="t" r="r" b="b"/>
            <a:pathLst>
              <a:path w="1457319" h="1457319">
                <a:moveTo>
                  <a:pt x="0" y="0"/>
                </a:moveTo>
                <a:lnTo>
                  <a:pt x="1457319" y="0"/>
                </a:lnTo>
                <a:lnTo>
                  <a:pt x="1457319" y="1457319"/>
                </a:lnTo>
                <a:lnTo>
                  <a:pt x="0" y="1457319"/>
                </a:lnTo>
                <a:lnTo>
                  <a:pt x="0" y="0"/>
                </a:lnTo>
                <a:close/>
              </a:path>
            </a:pathLst>
          </a:custGeom>
          <a:blipFill>
            <a:blip r:embed="rId5"/>
            <a:stretch>
              <a:fillRect/>
            </a:stretch>
          </a:blipFill>
        </p:spPr>
      </p:sp>
      <p:sp>
        <p:nvSpPr>
          <p:cNvPr id="15" name="TextBox 15"/>
          <p:cNvSpPr txBox="1"/>
          <p:nvPr/>
        </p:nvSpPr>
        <p:spPr>
          <a:xfrm>
            <a:off x="4261805" y="787828"/>
            <a:ext cx="10017825" cy="939772"/>
          </a:xfrm>
          <a:prstGeom prst="rect">
            <a:avLst/>
          </a:prstGeom>
        </p:spPr>
        <p:txBody>
          <a:bodyPr lIns="0" tIns="0" rIns="0" bIns="0" rtlCol="0" anchor="t">
            <a:spAutoFit/>
          </a:bodyPr>
          <a:lstStyle/>
          <a:p>
            <a:pPr algn="ctr">
              <a:lnSpc>
                <a:spcPts val="7002"/>
              </a:lnSpc>
            </a:pPr>
            <a:r>
              <a:rPr lang="en-US" sz="5835" b="1">
                <a:solidFill>
                  <a:srgbClr val="D6801C"/>
                </a:solidFill>
                <a:latin typeface="Poppins Ultra-Bold"/>
                <a:ea typeface="Poppins Ultra-Bold"/>
                <a:cs typeface="Poppins Ultra-Bold"/>
                <a:sym typeface="Poppins Ultra-Bold"/>
              </a:rPr>
              <a:t>Functional Requirements</a:t>
            </a:r>
          </a:p>
        </p:txBody>
      </p:sp>
      <p:sp>
        <p:nvSpPr>
          <p:cNvPr id="16" name="TextBox 16"/>
          <p:cNvSpPr txBox="1"/>
          <p:nvPr/>
        </p:nvSpPr>
        <p:spPr>
          <a:xfrm>
            <a:off x="298064" y="5778641"/>
            <a:ext cx="6195130" cy="3445846"/>
          </a:xfrm>
          <a:prstGeom prst="rect">
            <a:avLst/>
          </a:prstGeom>
        </p:spPr>
        <p:txBody>
          <a:bodyPr lIns="0" tIns="0" rIns="0" bIns="0" rtlCol="0" anchor="t">
            <a:spAutoFit/>
          </a:bodyPr>
          <a:lstStyle/>
          <a:p>
            <a:pPr marL="547689" lvl="1" indent="-273844" algn="l">
              <a:lnSpc>
                <a:spcPts val="3551"/>
              </a:lnSpc>
              <a:buFont typeface="Arial"/>
              <a:buChar char="•"/>
            </a:pPr>
            <a:r>
              <a:rPr lang="en-US" sz="2536" b="1">
                <a:solidFill>
                  <a:srgbClr val="292828"/>
                </a:solidFill>
                <a:latin typeface="Poppins Medium"/>
                <a:ea typeface="Poppins Medium"/>
                <a:cs typeface="Poppins Medium"/>
                <a:sym typeface="Poppins Medium"/>
              </a:rPr>
              <a:t>The user creates an account through their phone number or E-mail. </a:t>
            </a:r>
          </a:p>
          <a:p>
            <a:pPr marL="547689" lvl="1" indent="-273844" algn="l">
              <a:lnSpc>
                <a:spcPts val="3551"/>
              </a:lnSpc>
              <a:buFont typeface="Arial"/>
              <a:buChar char="•"/>
            </a:pPr>
            <a:r>
              <a:rPr lang="en-US" sz="2536" b="1">
                <a:solidFill>
                  <a:srgbClr val="292828"/>
                </a:solidFill>
                <a:latin typeface="Poppins Medium"/>
                <a:ea typeface="Poppins Medium"/>
                <a:cs typeface="Poppins Medium"/>
                <a:sym typeface="Poppins Medium"/>
              </a:rPr>
              <a:t>The user may also choose to create an account through their social media platform of choice. </a:t>
            </a:r>
          </a:p>
          <a:p>
            <a:pPr algn="ctr">
              <a:lnSpc>
                <a:spcPts val="2991"/>
              </a:lnSpc>
            </a:pPr>
            <a:endParaRPr lang="en-US" sz="2536" b="1">
              <a:solidFill>
                <a:srgbClr val="292828"/>
              </a:solidFill>
              <a:latin typeface="Poppins Medium"/>
              <a:ea typeface="Poppins Medium"/>
              <a:cs typeface="Poppins Medium"/>
              <a:sym typeface="Poppins Medium"/>
            </a:endParaRPr>
          </a:p>
          <a:p>
            <a:pPr algn="ctr">
              <a:lnSpc>
                <a:spcPts val="2991"/>
              </a:lnSpc>
              <a:spcBef>
                <a:spcPct val="0"/>
              </a:spcBef>
            </a:pPr>
            <a:endParaRPr lang="en-US" sz="2536" b="1">
              <a:solidFill>
                <a:srgbClr val="292828"/>
              </a:solidFill>
              <a:latin typeface="Poppins Medium"/>
              <a:ea typeface="Poppins Medium"/>
              <a:cs typeface="Poppins Medium"/>
              <a:sym typeface="Poppins Medium"/>
            </a:endParaRPr>
          </a:p>
        </p:txBody>
      </p:sp>
      <p:sp>
        <p:nvSpPr>
          <p:cNvPr id="17" name="TextBox 17"/>
          <p:cNvSpPr txBox="1"/>
          <p:nvPr/>
        </p:nvSpPr>
        <p:spPr>
          <a:xfrm>
            <a:off x="1601561" y="5038725"/>
            <a:ext cx="3181553" cy="644666"/>
          </a:xfrm>
          <a:prstGeom prst="rect">
            <a:avLst/>
          </a:prstGeom>
        </p:spPr>
        <p:txBody>
          <a:bodyPr lIns="0" tIns="0" rIns="0" bIns="0" rtlCol="0" anchor="t">
            <a:spAutoFit/>
          </a:bodyPr>
          <a:lstStyle/>
          <a:p>
            <a:pPr algn="ctr">
              <a:lnSpc>
                <a:spcPts val="5063"/>
              </a:lnSpc>
              <a:spcBef>
                <a:spcPct val="0"/>
              </a:spcBef>
            </a:pPr>
            <a:r>
              <a:rPr lang="en-US" sz="3616" b="1">
                <a:solidFill>
                  <a:srgbClr val="D6801C"/>
                </a:solidFill>
                <a:latin typeface="Poppins Ultra-Bold"/>
                <a:ea typeface="Poppins Ultra-Bold"/>
                <a:cs typeface="Poppins Ultra-Bold"/>
                <a:sym typeface="Poppins Ultra-Bold"/>
              </a:rPr>
              <a:t>Register</a:t>
            </a:r>
          </a:p>
        </p:txBody>
      </p:sp>
      <p:sp>
        <p:nvSpPr>
          <p:cNvPr id="18" name="TextBox 18"/>
          <p:cNvSpPr txBox="1"/>
          <p:nvPr/>
        </p:nvSpPr>
        <p:spPr>
          <a:xfrm>
            <a:off x="6590614" y="5847793"/>
            <a:ext cx="5959441" cy="3074371"/>
          </a:xfrm>
          <a:prstGeom prst="rect">
            <a:avLst/>
          </a:prstGeom>
        </p:spPr>
        <p:txBody>
          <a:bodyPr lIns="0" tIns="0" rIns="0" bIns="0" rtlCol="0" anchor="t">
            <a:spAutoFit/>
          </a:bodyPr>
          <a:lstStyle/>
          <a:p>
            <a:pPr marL="547689" lvl="1" indent="-273844" algn="l">
              <a:lnSpc>
                <a:spcPts val="3551"/>
              </a:lnSpc>
              <a:buFont typeface="Arial"/>
              <a:buChar char="•"/>
            </a:pPr>
            <a:r>
              <a:rPr lang="en-US" sz="2536" b="1">
                <a:solidFill>
                  <a:srgbClr val="292828"/>
                </a:solidFill>
                <a:latin typeface="Poppins Medium"/>
                <a:ea typeface="Poppins Medium"/>
                <a:cs typeface="Poppins Medium"/>
                <a:sym typeface="Poppins Medium"/>
              </a:rPr>
              <a:t>The user enters their credentials to log in to their already registered account. </a:t>
            </a:r>
          </a:p>
          <a:p>
            <a:pPr marL="547689" lvl="1" indent="-273844" algn="l">
              <a:lnSpc>
                <a:spcPts val="3551"/>
              </a:lnSpc>
              <a:buFont typeface="Arial"/>
              <a:buChar char="•"/>
            </a:pPr>
            <a:r>
              <a:rPr lang="en-US" sz="2536" b="1">
                <a:solidFill>
                  <a:srgbClr val="292828"/>
                </a:solidFill>
                <a:latin typeface="Poppins Medium"/>
                <a:ea typeface="Poppins Medium"/>
                <a:cs typeface="Poppins Medium"/>
                <a:sym typeface="Poppins Medium"/>
              </a:rPr>
              <a:t>This may be through their mobile number, E-mail, or social media account.</a:t>
            </a:r>
          </a:p>
          <a:p>
            <a:pPr algn="ctr">
              <a:lnSpc>
                <a:spcPts val="2991"/>
              </a:lnSpc>
              <a:spcBef>
                <a:spcPct val="0"/>
              </a:spcBef>
            </a:pPr>
            <a:endParaRPr lang="en-US" sz="2536" b="1">
              <a:solidFill>
                <a:srgbClr val="292828"/>
              </a:solidFill>
              <a:latin typeface="Poppins Medium"/>
              <a:ea typeface="Poppins Medium"/>
              <a:cs typeface="Poppins Medium"/>
              <a:sym typeface="Poppins Medium"/>
            </a:endParaRPr>
          </a:p>
        </p:txBody>
      </p:sp>
      <p:sp>
        <p:nvSpPr>
          <p:cNvPr id="19" name="TextBox 19"/>
          <p:cNvSpPr txBox="1"/>
          <p:nvPr/>
        </p:nvSpPr>
        <p:spPr>
          <a:xfrm>
            <a:off x="8018684" y="5038725"/>
            <a:ext cx="3181553" cy="644666"/>
          </a:xfrm>
          <a:prstGeom prst="rect">
            <a:avLst/>
          </a:prstGeom>
        </p:spPr>
        <p:txBody>
          <a:bodyPr lIns="0" tIns="0" rIns="0" bIns="0" rtlCol="0" anchor="t">
            <a:spAutoFit/>
          </a:bodyPr>
          <a:lstStyle/>
          <a:p>
            <a:pPr algn="ctr">
              <a:lnSpc>
                <a:spcPts val="5063"/>
              </a:lnSpc>
              <a:spcBef>
                <a:spcPct val="0"/>
              </a:spcBef>
            </a:pPr>
            <a:r>
              <a:rPr lang="en-US" sz="3616" b="1">
                <a:solidFill>
                  <a:srgbClr val="D6801C"/>
                </a:solidFill>
                <a:latin typeface="Poppins Ultra-Bold"/>
                <a:ea typeface="Poppins Ultra-Bold"/>
                <a:cs typeface="Poppins Ultra-Bold"/>
                <a:sym typeface="Poppins Ultra-Bold"/>
              </a:rPr>
              <a:t>Login</a:t>
            </a:r>
          </a:p>
        </p:txBody>
      </p:sp>
      <p:sp>
        <p:nvSpPr>
          <p:cNvPr id="20" name="TextBox 20"/>
          <p:cNvSpPr txBox="1"/>
          <p:nvPr/>
        </p:nvSpPr>
        <p:spPr>
          <a:xfrm>
            <a:off x="13003597" y="5759591"/>
            <a:ext cx="5284403" cy="3522046"/>
          </a:xfrm>
          <a:prstGeom prst="rect">
            <a:avLst/>
          </a:prstGeom>
        </p:spPr>
        <p:txBody>
          <a:bodyPr lIns="0" tIns="0" rIns="0" bIns="0" rtlCol="0" anchor="t">
            <a:spAutoFit/>
          </a:bodyPr>
          <a:lstStyle/>
          <a:p>
            <a:pPr algn="l">
              <a:lnSpc>
                <a:spcPts val="3551"/>
              </a:lnSpc>
            </a:pPr>
            <a:r>
              <a:rPr lang="en-US" sz="2536" b="1">
                <a:solidFill>
                  <a:srgbClr val="292828"/>
                </a:solidFill>
                <a:latin typeface="Poppins Medium"/>
                <a:ea typeface="Poppins Medium"/>
                <a:cs typeface="Poppins Medium"/>
                <a:sym typeface="Poppins Medium"/>
              </a:rPr>
              <a:t>The user enters personal information so that the system could view preferred choices to them that includes:</a:t>
            </a:r>
          </a:p>
          <a:p>
            <a:pPr marL="547689" lvl="1" indent="-273844" algn="l">
              <a:lnSpc>
                <a:spcPts val="3551"/>
              </a:lnSpc>
              <a:buFont typeface="Arial"/>
              <a:buChar char="•"/>
            </a:pPr>
            <a:r>
              <a:rPr lang="en-US" sz="2536" b="1">
                <a:solidFill>
                  <a:srgbClr val="292828"/>
                </a:solidFill>
                <a:latin typeface="Poppins Medium"/>
                <a:ea typeface="Poppins Medium"/>
                <a:cs typeface="Poppins Medium"/>
                <a:sym typeface="Poppins Medium"/>
              </a:rPr>
              <a:t>User Age.</a:t>
            </a:r>
          </a:p>
          <a:p>
            <a:pPr marL="547689" lvl="1" indent="-273844" algn="l">
              <a:lnSpc>
                <a:spcPts val="3551"/>
              </a:lnSpc>
              <a:buFont typeface="Arial"/>
              <a:buChar char="•"/>
            </a:pPr>
            <a:r>
              <a:rPr lang="en-US" sz="2536" b="1">
                <a:solidFill>
                  <a:srgbClr val="292828"/>
                </a:solidFill>
                <a:latin typeface="Poppins Medium"/>
                <a:ea typeface="Poppins Medium"/>
                <a:cs typeface="Poppins Medium"/>
                <a:sym typeface="Poppins Medium"/>
              </a:rPr>
              <a:t>User Gender.</a:t>
            </a:r>
          </a:p>
          <a:p>
            <a:pPr marL="547689" lvl="1" indent="-273844" algn="l">
              <a:lnSpc>
                <a:spcPts val="3551"/>
              </a:lnSpc>
              <a:buFont typeface="Arial"/>
              <a:buChar char="•"/>
            </a:pPr>
            <a:r>
              <a:rPr lang="en-US" sz="2536" b="1">
                <a:solidFill>
                  <a:srgbClr val="292828"/>
                </a:solidFill>
                <a:latin typeface="Poppins Medium"/>
                <a:ea typeface="Poppins Medium"/>
                <a:cs typeface="Poppins Medium"/>
                <a:sym typeface="Poppins Medium"/>
              </a:rPr>
              <a:t>User Relationship Statues.</a:t>
            </a:r>
          </a:p>
          <a:p>
            <a:pPr algn="ctr">
              <a:lnSpc>
                <a:spcPts val="2991"/>
              </a:lnSpc>
              <a:spcBef>
                <a:spcPct val="0"/>
              </a:spcBef>
            </a:pPr>
            <a:endParaRPr lang="en-US" sz="2536" b="1">
              <a:solidFill>
                <a:srgbClr val="292828"/>
              </a:solidFill>
              <a:latin typeface="Poppins Medium"/>
              <a:ea typeface="Poppins Medium"/>
              <a:cs typeface="Poppins Medium"/>
              <a:sym typeface="Poppins Medium"/>
            </a:endParaRPr>
          </a:p>
        </p:txBody>
      </p:sp>
      <p:sp>
        <p:nvSpPr>
          <p:cNvPr id="21" name="TextBox 21"/>
          <p:cNvSpPr txBox="1"/>
          <p:nvPr/>
        </p:nvSpPr>
        <p:spPr>
          <a:xfrm>
            <a:off x="13126659" y="5021549"/>
            <a:ext cx="5161341" cy="644666"/>
          </a:xfrm>
          <a:prstGeom prst="rect">
            <a:avLst/>
          </a:prstGeom>
        </p:spPr>
        <p:txBody>
          <a:bodyPr lIns="0" tIns="0" rIns="0" bIns="0" rtlCol="0" anchor="t">
            <a:spAutoFit/>
          </a:bodyPr>
          <a:lstStyle/>
          <a:p>
            <a:pPr algn="ctr">
              <a:lnSpc>
                <a:spcPts val="5063"/>
              </a:lnSpc>
              <a:spcBef>
                <a:spcPct val="0"/>
              </a:spcBef>
            </a:pPr>
            <a:r>
              <a:rPr lang="en-US" sz="3616" b="1">
                <a:solidFill>
                  <a:srgbClr val="D6801C"/>
                </a:solidFill>
                <a:latin typeface="Poppins Ultra-Bold"/>
                <a:ea typeface="Poppins Ultra-Bold"/>
                <a:cs typeface="Poppins Ultra-Bold"/>
                <a:sym typeface="Poppins Ultra-Bold"/>
              </a:rPr>
              <a:t>Survey Submission</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22871" y="2804089"/>
            <a:ext cx="2138934" cy="213893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437876" y="2804089"/>
            <a:ext cx="2138934" cy="213893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4357555" y="2804089"/>
            <a:ext cx="2138934" cy="213893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826471" y="349515"/>
            <a:ext cx="1873550" cy="1873550"/>
          </a:xfrm>
          <a:custGeom>
            <a:avLst/>
            <a:gdLst/>
            <a:ahLst/>
            <a:cxnLst/>
            <a:rect l="l" t="t" r="r" b="b"/>
            <a:pathLst>
              <a:path w="1873550" h="1873550">
                <a:moveTo>
                  <a:pt x="0" y="0"/>
                </a:moveTo>
                <a:lnTo>
                  <a:pt x="1873550" y="0"/>
                </a:lnTo>
                <a:lnTo>
                  <a:pt x="1873550" y="1873549"/>
                </a:lnTo>
                <a:lnTo>
                  <a:pt x="0" y="1873549"/>
                </a:lnTo>
                <a:lnTo>
                  <a:pt x="0" y="0"/>
                </a:lnTo>
                <a:close/>
              </a:path>
            </a:pathLst>
          </a:custGeom>
          <a:blipFill>
            <a:blip r:embed="rId2"/>
            <a:stretch>
              <a:fillRect/>
            </a:stretch>
          </a:blipFill>
        </p:spPr>
      </p:sp>
      <p:sp>
        <p:nvSpPr>
          <p:cNvPr id="12" name="Freeform 12"/>
          <p:cNvSpPr/>
          <p:nvPr/>
        </p:nvSpPr>
        <p:spPr>
          <a:xfrm>
            <a:off x="2423602" y="3023556"/>
            <a:ext cx="1537472" cy="1537472"/>
          </a:xfrm>
          <a:custGeom>
            <a:avLst/>
            <a:gdLst/>
            <a:ahLst/>
            <a:cxnLst/>
            <a:rect l="l" t="t" r="r" b="b"/>
            <a:pathLst>
              <a:path w="1537472" h="1537472">
                <a:moveTo>
                  <a:pt x="0" y="0"/>
                </a:moveTo>
                <a:lnTo>
                  <a:pt x="1537472" y="0"/>
                </a:lnTo>
                <a:lnTo>
                  <a:pt x="1537472" y="1537472"/>
                </a:lnTo>
                <a:lnTo>
                  <a:pt x="0" y="1537472"/>
                </a:lnTo>
                <a:lnTo>
                  <a:pt x="0" y="0"/>
                </a:lnTo>
                <a:close/>
              </a:path>
            </a:pathLst>
          </a:custGeom>
          <a:blipFill>
            <a:blip r:embed="rId3"/>
            <a:stretch>
              <a:fillRect/>
            </a:stretch>
          </a:blipFill>
        </p:spPr>
      </p:sp>
      <p:sp>
        <p:nvSpPr>
          <p:cNvPr id="13" name="Freeform 13"/>
          <p:cNvSpPr/>
          <p:nvPr/>
        </p:nvSpPr>
        <p:spPr>
          <a:xfrm>
            <a:off x="8815351" y="3249112"/>
            <a:ext cx="1383986" cy="1248890"/>
          </a:xfrm>
          <a:custGeom>
            <a:avLst/>
            <a:gdLst/>
            <a:ahLst/>
            <a:cxnLst/>
            <a:rect l="l" t="t" r="r" b="b"/>
            <a:pathLst>
              <a:path w="1383986" h="1248890">
                <a:moveTo>
                  <a:pt x="0" y="0"/>
                </a:moveTo>
                <a:lnTo>
                  <a:pt x="1383986" y="0"/>
                </a:lnTo>
                <a:lnTo>
                  <a:pt x="1383986" y="1248889"/>
                </a:lnTo>
                <a:lnTo>
                  <a:pt x="0" y="1248889"/>
                </a:lnTo>
                <a:lnTo>
                  <a:pt x="0" y="0"/>
                </a:lnTo>
                <a:close/>
              </a:path>
            </a:pathLst>
          </a:custGeom>
          <a:blipFill>
            <a:blip r:embed="rId4"/>
            <a:stretch>
              <a:fillRect/>
            </a:stretch>
          </a:blipFill>
        </p:spPr>
      </p:sp>
      <p:sp>
        <p:nvSpPr>
          <p:cNvPr id="14" name="Freeform 14"/>
          <p:cNvSpPr/>
          <p:nvPr/>
        </p:nvSpPr>
        <p:spPr>
          <a:xfrm>
            <a:off x="14678514" y="3125049"/>
            <a:ext cx="1497015" cy="1497015"/>
          </a:xfrm>
          <a:custGeom>
            <a:avLst/>
            <a:gdLst/>
            <a:ahLst/>
            <a:cxnLst/>
            <a:rect l="l" t="t" r="r" b="b"/>
            <a:pathLst>
              <a:path w="1497015" h="1497015">
                <a:moveTo>
                  <a:pt x="0" y="0"/>
                </a:moveTo>
                <a:lnTo>
                  <a:pt x="1497016" y="0"/>
                </a:lnTo>
                <a:lnTo>
                  <a:pt x="1497016" y="1497015"/>
                </a:lnTo>
                <a:lnTo>
                  <a:pt x="0" y="1497015"/>
                </a:lnTo>
                <a:lnTo>
                  <a:pt x="0" y="0"/>
                </a:lnTo>
                <a:close/>
              </a:path>
            </a:pathLst>
          </a:custGeom>
          <a:blipFill>
            <a:blip r:embed="rId5"/>
            <a:stretch>
              <a:fillRect/>
            </a:stretch>
          </a:blipFill>
        </p:spPr>
      </p:sp>
      <p:sp>
        <p:nvSpPr>
          <p:cNvPr id="15" name="TextBox 15"/>
          <p:cNvSpPr txBox="1"/>
          <p:nvPr/>
        </p:nvSpPr>
        <p:spPr>
          <a:xfrm>
            <a:off x="4261805" y="787828"/>
            <a:ext cx="10017825" cy="939772"/>
          </a:xfrm>
          <a:prstGeom prst="rect">
            <a:avLst/>
          </a:prstGeom>
        </p:spPr>
        <p:txBody>
          <a:bodyPr lIns="0" tIns="0" rIns="0" bIns="0" rtlCol="0" anchor="t">
            <a:spAutoFit/>
          </a:bodyPr>
          <a:lstStyle/>
          <a:p>
            <a:pPr algn="ctr">
              <a:lnSpc>
                <a:spcPts val="7002"/>
              </a:lnSpc>
            </a:pPr>
            <a:r>
              <a:rPr lang="en-US" sz="5835" b="1">
                <a:solidFill>
                  <a:srgbClr val="D6801C"/>
                </a:solidFill>
                <a:latin typeface="Poppins Ultra-Bold"/>
                <a:ea typeface="Poppins Ultra-Bold"/>
                <a:cs typeface="Poppins Ultra-Bold"/>
                <a:sym typeface="Poppins Ultra-Bold"/>
              </a:rPr>
              <a:t>Functional Requirements</a:t>
            </a:r>
          </a:p>
        </p:txBody>
      </p:sp>
      <p:sp>
        <p:nvSpPr>
          <p:cNvPr id="16" name="TextBox 16"/>
          <p:cNvSpPr txBox="1"/>
          <p:nvPr/>
        </p:nvSpPr>
        <p:spPr>
          <a:xfrm>
            <a:off x="298064" y="5778641"/>
            <a:ext cx="6195130" cy="1731160"/>
          </a:xfrm>
          <a:prstGeom prst="rect">
            <a:avLst/>
          </a:prstGeom>
        </p:spPr>
        <p:txBody>
          <a:bodyPr lIns="0" tIns="0" rIns="0" bIns="0" rtlCol="0" anchor="t">
            <a:spAutoFit/>
          </a:bodyPr>
          <a:lstStyle/>
          <a:p>
            <a:pPr algn="ctr">
              <a:lnSpc>
                <a:spcPts val="3551"/>
              </a:lnSpc>
            </a:pPr>
            <a:r>
              <a:rPr lang="en-US" sz="2536">
                <a:solidFill>
                  <a:srgbClr val="292828"/>
                </a:solidFill>
                <a:latin typeface="Poppins"/>
                <a:ea typeface="Poppins"/>
                <a:cs typeface="Poppins"/>
                <a:sym typeface="Poppins"/>
              </a:rPr>
              <a:t>User selects which location they want to learn more about to potentially choose that destination to travel to.</a:t>
            </a:r>
          </a:p>
          <a:p>
            <a:pPr algn="ctr">
              <a:lnSpc>
                <a:spcPts val="2991"/>
              </a:lnSpc>
              <a:spcBef>
                <a:spcPct val="0"/>
              </a:spcBef>
            </a:pPr>
            <a:endParaRPr lang="en-US" sz="2536">
              <a:solidFill>
                <a:srgbClr val="292828"/>
              </a:solidFill>
              <a:latin typeface="Poppins"/>
              <a:ea typeface="Poppins"/>
              <a:cs typeface="Poppins"/>
              <a:sym typeface="Poppins"/>
            </a:endParaRPr>
          </a:p>
        </p:txBody>
      </p:sp>
      <p:sp>
        <p:nvSpPr>
          <p:cNvPr id="17" name="TextBox 17"/>
          <p:cNvSpPr txBox="1"/>
          <p:nvPr/>
        </p:nvSpPr>
        <p:spPr>
          <a:xfrm>
            <a:off x="697604" y="5021549"/>
            <a:ext cx="5397030" cy="644666"/>
          </a:xfrm>
          <a:prstGeom prst="rect">
            <a:avLst/>
          </a:prstGeom>
        </p:spPr>
        <p:txBody>
          <a:bodyPr lIns="0" tIns="0" rIns="0" bIns="0" rtlCol="0" anchor="t">
            <a:spAutoFit/>
          </a:bodyPr>
          <a:lstStyle/>
          <a:p>
            <a:pPr algn="ctr">
              <a:lnSpc>
                <a:spcPts val="5063"/>
              </a:lnSpc>
              <a:spcBef>
                <a:spcPct val="0"/>
              </a:spcBef>
            </a:pPr>
            <a:r>
              <a:rPr lang="en-US" sz="3616" b="1">
                <a:solidFill>
                  <a:srgbClr val="D6801C"/>
                </a:solidFill>
                <a:latin typeface="Poppins Ultra-Bold"/>
                <a:ea typeface="Poppins Ultra-Bold"/>
                <a:cs typeface="Poppins Ultra-Bold"/>
                <a:sym typeface="Poppins Ultra-Bold"/>
              </a:rPr>
              <a:t>Destination Selection</a:t>
            </a:r>
          </a:p>
        </p:txBody>
      </p:sp>
      <p:sp>
        <p:nvSpPr>
          <p:cNvPr id="18" name="TextBox 18"/>
          <p:cNvSpPr txBox="1"/>
          <p:nvPr/>
        </p:nvSpPr>
        <p:spPr>
          <a:xfrm>
            <a:off x="7265665" y="5788166"/>
            <a:ext cx="5959441" cy="1962300"/>
          </a:xfrm>
          <a:prstGeom prst="rect">
            <a:avLst/>
          </a:prstGeom>
        </p:spPr>
        <p:txBody>
          <a:bodyPr lIns="0" tIns="0" rIns="0" bIns="0" rtlCol="0" anchor="t">
            <a:spAutoFit/>
          </a:bodyPr>
          <a:lstStyle/>
          <a:p>
            <a:pPr marL="482919" lvl="1" indent="-241459" algn="l">
              <a:lnSpc>
                <a:spcPts val="3131"/>
              </a:lnSpc>
              <a:buFont typeface="Arial"/>
              <a:buChar char="•"/>
            </a:pPr>
            <a:r>
              <a:rPr lang="en-US" sz="2236">
                <a:solidFill>
                  <a:srgbClr val="000000"/>
                </a:solidFill>
                <a:latin typeface="Poppins"/>
                <a:ea typeface="Poppins"/>
                <a:cs typeface="Poppins"/>
                <a:sym typeface="Poppins"/>
              </a:rPr>
              <a:t>User chooses the basic AI travel planner to plan their trip.</a:t>
            </a:r>
          </a:p>
          <a:p>
            <a:pPr marL="482919" lvl="1" indent="-241459" algn="l">
              <a:lnSpc>
                <a:spcPts val="3131"/>
              </a:lnSpc>
              <a:buFont typeface="Arial"/>
              <a:buChar char="•"/>
            </a:pPr>
            <a:r>
              <a:rPr lang="en-US" sz="2236">
                <a:solidFill>
                  <a:srgbClr val="000000"/>
                </a:solidFill>
                <a:latin typeface="Poppins"/>
                <a:ea typeface="Poppins"/>
                <a:cs typeface="Poppins"/>
                <a:sym typeface="Poppins"/>
              </a:rPr>
              <a:t>User chooses the advanced AI travel planner to plan their trip.</a:t>
            </a:r>
          </a:p>
          <a:p>
            <a:pPr algn="ctr">
              <a:lnSpc>
                <a:spcPts val="3131"/>
              </a:lnSpc>
              <a:spcBef>
                <a:spcPct val="0"/>
              </a:spcBef>
            </a:pPr>
            <a:endParaRPr lang="en-US" sz="2236">
              <a:solidFill>
                <a:srgbClr val="000000"/>
              </a:solidFill>
              <a:latin typeface="Poppins"/>
              <a:ea typeface="Poppins"/>
              <a:cs typeface="Poppins"/>
              <a:sym typeface="Poppins"/>
            </a:endParaRPr>
          </a:p>
        </p:txBody>
      </p:sp>
      <p:sp>
        <p:nvSpPr>
          <p:cNvPr id="19" name="TextBox 19"/>
          <p:cNvSpPr txBox="1"/>
          <p:nvPr/>
        </p:nvSpPr>
        <p:spPr>
          <a:xfrm>
            <a:off x="7265665" y="5021549"/>
            <a:ext cx="4689963" cy="644666"/>
          </a:xfrm>
          <a:prstGeom prst="rect">
            <a:avLst/>
          </a:prstGeom>
        </p:spPr>
        <p:txBody>
          <a:bodyPr lIns="0" tIns="0" rIns="0" bIns="0" rtlCol="0" anchor="t">
            <a:spAutoFit/>
          </a:bodyPr>
          <a:lstStyle/>
          <a:p>
            <a:pPr algn="ctr">
              <a:lnSpc>
                <a:spcPts val="5063"/>
              </a:lnSpc>
              <a:spcBef>
                <a:spcPct val="0"/>
              </a:spcBef>
            </a:pPr>
            <a:r>
              <a:rPr lang="en-US" sz="3616" b="1">
                <a:solidFill>
                  <a:srgbClr val="D6801C"/>
                </a:solidFill>
                <a:latin typeface="Poppins Ultra-Bold"/>
                <a:ea typeface="Poppins Ultra-Bold"/>
                <a:cs typeface="Poppins Ultra-Bold"/>
                <a:sym typeface="Poppins Ultra-Bold"/>
              </a:rPr>
              <a:t>AI Travel Planner</a:t>
            </a:r>
          </a:p>
        </p:txBody>
      </p:sp>
      <p:sp>
        <p:nvSpPr>
          <p:cNvPr id="20" name="TextBox 20"/>
          <p:cNvSpPr txBox="1"/>
          <p:nvPr/>
        </p:nvSpPr>
        <p:spPr>
          <a:xfrm>
            <a:off x="13003597" y="5759591"/>
            <a:ext cx="5284403" cy="3074371"/>
          </a:xfrm>
          <a:prstGeom prst="rect">
            <a:avLst/>
          </a:prstGeom>
        </p:spPr>
        <p:txBody>
          <a:bodyPr lIns="0" tIns="0" rIns="0" bIns="0" rtlCol="0" anchor="t">
            <a:spAutoFit/>
          </a:bodyPr>
          <a:lstStyle/>
          <a:p>
            <a:pPr marL="547689" lvl="1" indent="-273844" algn="l">
              <a:lnSpc>
                <a:spcPts val="3551"/>
              </a:lnSpc>
              <a:buFont typeface="Arial"/>
              <a:buChar char="•"/>
            </a:pPr>
            <a:r>
              <a:rPr lang="en-US" sz="2536">
                <a:solidFill>
                  <a:srgbClr val="292828"/>
                </a:solidFill>
                <a:latin typeface="Poppins"/>
                <a:ea typeface="Poppins"/>
                <a:cs typeface="Poppins"/>
                <a:sym typeface="Poppins"/>
              </a:rPr>
              <a:t>After finalizing the trip, the user accesses the Social Media Section.</a:t>
            </a:r>
          </a:p>
          <a:p>
            <a:pPr marL="547689" lvl="1" indent="-273844" algn="l">
              <a:lnSpc>
                <a:spcPts val="3551"/>
              </a:lnSpc>
              <a:buFont typeface="Arial"/>
              <a:buChar char="•"/>
            </a:pPr>
            <a:r>
              <a:rPr lang="en-US" sz="2536">
                <a:solidFill>
                  <a:srgbClr val="292828"/>
                </a:solidFill>
                <a:latin typeface="Poppins"/>
                <a:ea typeface="Poppins"/>
                <a:cs typeface="Poppins"/>
                <a:sym typeface="Poppins"/>
              </a:rPr>
              <a:t>(It’s Not a must that the user access social media After generating his plan)</a:t>
            </a:r>
          </a:p>
          <a:p>
            <a:pPr algn="ctr">
              <a:lnSpc>
                <a:spcPts val="2991"/>
              </a:lnSpc>
              <a:spcBef>
                <a:spcPct val="0"/>
              </a:spcBef>
            </a:pPr>
            <a:endParaRPr lang="en-US" sz="2536">
              <a:solidFill>
                <a:srgbClr val="292828"/>
              </a:solidFill>
              <a:latin typeface="Poppins"/>
              <a:ea typeface="Poppins"/>
              <a:cs typeface="Poppins"/>
              <a:sym typeface="Poppins"/>
            </a:endParaRPr>
          </a:p>
        </p:txBody>
      </p:sp>
      <p:sp>
        <p:nvSpPr>
          <p:cNvPr id="21" name="TextBox 21"/>
          <p:cNvSpPr txBox="1"/>
          <p:nvPr/>
        </p:nvSpPr>
        <p:spPr>
          <a:xfrm>
            <a:off x="12231040" y="5014687"/>
            <a:ext cx="6056960" cy="644666"/>
          </a:xfrm>
          <a:prstGeom prst="rect">
            <a:avLst/>
          </a:prstGeom>
        </p:spPr>
        <p:txBody>
          <a:bodyPr lIns="0" tIns="0" rIns="0" bIns="0" rtlCol="0" anchor="t">
            <a:spAutoFit/>
          </a:bodyPr>
          <a:lstStyle/>
          <a:p>
            <a:pPr algn="ctr">
              <a:lnSpc>
                <a:spcPts val="5063"/>
              </a:lnSpc>
              <a:spcBef>
                <a:spcPct val="0"/>
              </a:spcBef>
            </a:pPr>
            <a:r>
              <a:rPr lang="en-US" sz="3616" b="1">
                <a:solidFill>
                  <a:srgbClr val="D6801C"/>
                </a:solidFill>
                <a:latin typeface="Poppins Ultra-Bold"/>
                <a:ea typeface="Poppins Ultra-Bold"/>
                <a:cs typeface="Poppins Ultra-Bold"/>
                <a:sym typeface="Poppins Ultra-Bold"/>
              </a:rPr>
              <a:t>Social Media Integration</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60351" y="4112111"/>
            <a:ext cx="1156688" cy="1156688"/>
          </a:xfrm>
          <a:custGeom>
            <a:avLst/>
            <a:gdLst/>
            <a:ahLst/>
            <a:cxnLst/>
            <a:rect l="l" t="t" r="r" b="b"/>
            <a:pathLst>
              <a:path w="1156688" h="1156688">
                <a:moveTo>
                  <a:pt x="0" y="0"/>
                </a:moveTo>
                <a:lnTo>
                  <a:pt x="1156688" y="0"/>
                </a:lnTo>
                <a:lnTo>
                  <a:pt x="1156688" y="1156688"/>
                </a:lnTo>
                <a:lnTo>
                  <a:pt x="0" y="11566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999959" y="4225834"/>
            <a:ext cx="977346" cy="813862"/>
          </a:xfrm>
          <a:custGeom>
            <a:avLst/>
            <a:gdLst/>
            <a:ahLst/>
            <a:cxnLst/>
            <a:rect l="l" t="t" r="r" b="b"/>
            <a:pathLst>
              <a:path w="977346" h="813862">
                <a:moveTo>
                  <a:pt x="0" y="0"/>
                </a:moveTo>
                <a:lnTo>
                  <a:pt x="977346" y="0"/>
                </a:lnTo>
                <a:lnTo>
                  <a:pt x="977346" y="813863"/>
                </a:lnTo>
                <a:lnTo>
                  <a:pt x="0" y="8138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79453" y="7504512"/>
            <a:ext cx="918485" cy="918485"/>
          </a:xfrm>
          <a:custGeom>
            <a:avLst/>
            <a:gdLst/>
            <a:ahLst/>
            <a:cxnLst/>
            <a:rect l="l" t="t" r="r" b="b"/>
            <a:pathLst>
              <a:path w="918485" h="918485">
                <a:moveTo>
                  <a:pt x="0" y="0"/>
                </a:moveTo>
                <a:lnTo>
                  <a:pt x="918485" y="0"/>
                </a:lnTo>
                <a:lnTo>
                  <a:pt x="918485" y="918485"/>
                </a:lnTo>
                <a:lnTo>
                  <a:pt x="0" y="9184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5038763" y="7504512"/>
            <a:ext cx="938541" cy="938541"/>
          </a:xfrm>
          <a:custGeom>
            <a:avLst/>
            <a:gdLst/>
            <a:ahLst/>
            <a:cxnLst/>
            <a:rect l="l" t="t" r="r" b="b"/>
            <a:pathLst>
              <a:path w="938541" h="938541">
                <a:moveTo>
                  <a:pt x="0" y="0"/>
                </a:moveTo>
                <a:lnTo>
                  <a:pt x="938542" y="0"/>
                </a:lnTo>
                <a:lnTo>
                  <a:pt x="938542" y="938542"/>
                </a:lnTo>
                <a:lnTo>
                  <a:pt x="0" y="9385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5294018" y="1242991"/>
            <a:ext cx="7699965" cy="6047230"/>
          </a:xfrm>
          <a:custGeom>
            <a:avLst/>
            <a:gdLst/>
            <a:ahLst/>
            <a:cxnLst/>
            <a:rect l="l" t="t" r="r" b="b"/>
            <a:pathLst>
              <a:path w="7699965" h="6047230">
                <a:moveTo>
                  <a:pt x="0" y="0"/>
                </a:moveTo>
                <a:lnTo>
                  <a:pt x="7699964" y="0"/>
                </a:lnTo>
                <a:lnTo>
                  <a:pt x="7699964" y="6047230"/>
                </a:lnTo>
                <a:lnTo>
                  <a:pt x="0" y="6047230"/>
                </a:lnTo>
                <a:lnTo>
                  <a:pt x="0" y="0"/>
                </a:lnTo>
                <a:close/>
              </a:path>
            </a:pathLst>
          </a:custGeom>
          <a:blipFill>
            <a:blip r:embed="rId10"/>
            <a:stretch>
              <a:fillRect l="-1478" t="-76" b="-76"/>
            </a:stretch>
          </a:blipFill>
        </p:spPr>
      </p:sp>
      <p:sp>
        <p:nvSpPr>
          <p:cNvPr id="7" name="Freeform 7"/>
          <p:cNvSpPr/>
          <p:nvPr/>
        </p:nvSpPr>
        <p:spPr>
          <a:xfrm>
            <a:off x="1255630" y="142875"/>
            <a:ext cx="2349676" cy="2349676"/>
          </a:xfrm>
          <a:custGeom>
            <a:avLst/>
            <a:gdLst/>
            <a:ahLst/>
            <a:cxnLst/>
            <a:rect l="l" t="t" r="r" b="b"/>
            <a:pathLst>
              <a:path w="2349676" h="2349676">
                <a:moveTo>
                  <a:pt x="0" y="0"/>
                </a:moveTo>
                <a:lnTo>
                  <a:pt x="2349676" y="0"/>
                </a:lnTo>
                <a:lnTo>
                  <a:pt x="2349676" y="2349676"/>
                </a:lnTo>
                <a:lnTo>
                  <a:pt x="0" y="2349676"/>
                </a:lnTo>
                <a:lnTo>
                  <a:pt x="0" y="0"/>
                </a:lnTo>
                <a:close/>
              </a:path>
            </a:pathLst>
          </a:custGeom>
          <a:blipFill>
            <a:blip r:embed="rId11"/>
            <a:stretch>
              <a:fillRect/>
            </a:stretch>
          </a:blipFill>
        </p:spPr>
      </p:sp>
      <p:sp>
        <p:nvSpPr>
          <p:cNvPr id="8" name="TextBox 8"/>
          <p:cNvSpPr txBox="1"/>
          <p:nvPr/>
        </p:nvSpPr>
        <p:spPr>
          <a:xfrm>
            <a:off x="4158656" y="85725"/>
            <a:ext cx="11761925" cy="942975"/>
          </a:xfrm>
          <a:prstGeom prst="rect">
            <a:avLst/>
          </a:prstGeom>
        </p:spPr>
        <p:txBody>
          <a:bodyPr lIns="0" tIns="0" rIns="0" bIns="0" rtlCol="0" anchor="t">
            <a:spAutoFit/>
          </a:bodyPr>
          <a:lstStyle/>
          <a:p>
            <a:pPr algn="ctr">
              <a:lnSpc>
                <a:spcPts val="7002"/>
              </a:lnSpc>
            </a:pPr>
            <a:r>
              <a:rPr lang="en-US" sz="5835" b="1">
                <a:solidFill>
                  <a:srgbClr val="D6801C"/>
                </a:solidFill>
                <a:latin typeface="Poppins Ultra-Bold"/>
                <a:ea typeface="Poppins Ultra-Bold"/>
                <a:cs typeface="Poppins Ultra-Bold"/>
                <a:sym typeface="Poppins Ultra-Bold"/>
              </a:rPr>
              <a:t>Basic VS Advanced AI Planner</a:t>
            </a:r>
          </a:p>
        </p:txBody>
      </p:sp>
      <p:sp>
        <p:nvSpPr>
          <p:cNvPr id="9" name="TextBox 9"/>
          <p:cNvSpPr txBox="1"/>
          <p:nvPr/>
        </p:nvSpPr>
        <p:spPr>
          <a:xfrm>
            <a:off x="458183" y="7733479"/>
            <a:ext cx="13020541" cy="2178531"/>
          </a:xfrm>
          <a:prstGeom prst="rect">
            <a:avLst/>
          </a:prstGeom>
        </p:spPr>
        <p:txBody>
          <a:bodyPr lIns="0" tIns="0" rIns="0" bIns="0" rtlCol="0" anchor="t">
            <a:spAutoFit/>
          </a:bodyPr>
          <a:lstStyle/>
          <a:p>
            <a:pPr algn="ctr">
              <a:lnSpc>
                <a:spcPts val="4343"/>
              </a:lnSpc>
            </a:pPr>
            <a:r>
              <a:rPr lang="en-US" sz="3102" b="1">
                <a:solidFill>
                  <a:srgbClr val="000000"/>
                </a:solidFill>
                <a:latin typeface="Canva Sans 1 Bold"/>
                <a:ea typeface="Canva Sans 1 Bold"/>
                <a:cs typeface="Canva Sans 1 Bold"/>
                <a:sym typeface="Canva Sans 1 Bold"/>
              </a:rPr>
              <a:t>Also The Basic Plan Is free for Any User, But The Advanced Needs A Subscription Plan:</a:t>
            </a:r>
          </a:p>
          <a:p>
            <a:pPr marL="669901" lvl="1" indent="-334951" algn="l">
              <a:lnSpc>
                <a:spcPts val="4343"/>
              </a:lnSpc>
              <a:buFont typeface="Arial"/>
              <a:buChar char="•"/>
            </a:pPr>
            <a:r>
              <a:rPr lang="en-US" sz="3102" b="1">
                <a:solidFill>
                  <a:srgbClr val="000000"/>
                </a:solidFill>
                <a:latin typeface="Canva Sans 1 Bold"/>
                <a:ea typeface="Canva Sans 1 Bold"/>
                <a:cs typeface="Canva Sans 1 Bold"/>
                <a:sym typeface="Canva Sans 1 Bold"/>
              </a:rPr>
              <a:t>Monthly</a:t>
            </a:r>
          </a:p>
          <a:p>
            <a:pPr marL="669901" lvl="1" indent="-334951" algn="l">
              <a:lnSpc>
                <a:spcPts val="4343"/>
              </a:lnSpc>
              <a:buFont typeface="Arial"/>
              <a:buChar char="•"/>
            </a:pPr>
            <a:r>
              <a:rPr lang="en-US" sz="3102" b="1">
                <a:solidFill>
                  <a:srgbClr val="000000"/>
                </a:solidFill>
                <a:latin typeface="Canva Sans 1 Bold"/>
                <a:ea typeface="Canva Sans 1 Bold"/>
                <a:cs typeface="Canva Sans 1 Bold"/>
                <a:sym typeface="Canva Sans 1 Bold"/>
              </a:rPr>
              <a:t>Once Per Use</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93498" y="5064820"/>
            <a:ext cx="780112" cy="780112"/>
          </a:xfrm>
          <a:custGeom>
            <a:avLst/>
            <a:gdLst/>
            <a:ahLst/>
            <a:cxnLst/>
            <a:rect l="l" t="t" r="r" b="b"/>
            <a:pathLst>
              <a:path w="780112" h="780112">
                <a:moveTo>
                  <a:pt x="0" y="0"/>
                </a:moveTo>
                <a:lnTo>
                  <a:pt x="780111" y="0"/>
                </a:lnTo>
                <a:lnTo>
                  <a:pt x="780111" y="780112"/>
                </a:lnTo>
                <a:lnTo>
                  <a:pt x="0" y="7801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439553" y="3591642"/>
            <a:ext cx="804377" cy="804377"/>
          </a:xfrm>
          <a:custGeom>
            <a:avLst/>
            <a:gdLst/>
            <a:ahLst/>
            <a:cxnLst/>
            <a:rect l="l" t="t" r="r" b="b"/>
            <a:pathLst>
              <a:path w="804377" h="804377">
                <a:moveTo>
                  <a:pt x="0" y="0"/>
                </a:moveTo>
                <a:lnTo>
                  <a:pt x="804377" y="0"/>
                </a:lnTo>
                <a:lnTo>
                  <a:pt x="804377" y="804377"/>
                </a:lnTo>
                <a:lnTo>
                  <a:pt x="0" y="8043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5597209" y="3620941"/>
            <a:ext cx="775078" cy="775078"/>
          </a:xfrm>
          <a:custGeom>
            <a:avLst/>
            <a:gdLst/>
            <a:ahLst/>
            <a:cxnLst/>
            <a:rect l="l" t="t" r="r" b="b"/>
            <a:pathLst>
              <a:path w="775078" h="775078">
                <a:moveTo>
                  <a:pt x="0" y="0"/>
                </a:moveTo>
                <a:lnTo>
                  <a:pt x="775078" y="0"/>
                </a:lnTo>
                <a:lnTo>
                  <a:pt x="775078" y="775078"/>
                </a:lnTo>
                <a:lnTo>
                  <a:pt x="0" y="7750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7028021" y="5019804"/>
            <a:ext cx="804377" cy="804377"/>
          </a:xfrm>
          <a:custGeom>
            <a:avLst/>
            <a:gdLst/>
            <a:ahLst/>
            <a:cxnLst/>
            <a:rect l="l" t="t" r="r" b="b"/>
            <a:pathLst>
              <a:path w="804377" h="804377">
                <a:moveTo>
                  <a:pt x="0" y="0"/>
                </a:moveTo>
                <a:lnTo>
                  <a:pt x="804377" y="0"/>
                </a:lnTo>
                <a:lnTo>
                  <a:pt x="804377" y="804377"/>
                </a:lnTo>
                <a:lnTo>
                  <a:pt x="0" y="80437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7028021" y="7005876"/>
            <a:ext cx="923961" cy="915876"/>
          </a:xfrm>
          <a:custGeom>
            <a:avLst/>
            <a:gdLst/>
            <a:ahLst/>
            <a:cxnLst/>
            <a:rect l="l" t="t" r="r" b="b"/>
            <a:pathLst>
              <a:path w="923961" h="915876">
                <a:moveTo>
                  <a:pt x="0" y="0"/>
                </a:moveTo>
                <a:lnTo>
                  <a:pt x="923961" y="0"/>
                </a:lnTo>
                <a:lnTo>
                  <a:pt x="923961" y="915876"/>
                </a:lnTo>
                <a:lnTo>
                  <a:pt x="0" y="91587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3841741" y="1036719"/>
            <a:ext cx="11103212" cy="9250281"/>
          </a:xfrm>
          <a:custGeom>
            <a:avLst/>
            <a:gdLst/>
            <a:ahLst/>
            <a:cxnLst/>
            <a:rect l="l" t="t" r="r" b="b"/>
            <a:pathLst>
              <a:path w="11103212" h="9250281">
                <a:moveTo>
                  <a:pt x="0" y="0"/>
                </a:moveTo>
                <a:lnTo>
                  <a:pt x="11103213" y="0"/>
                </a:lnTo>
                <a:lnTo>
                  <a:pt x="11103213" y="9250281"/>
                </a:lnTo>
                <a:lnTo>
                  <a:pt x="0" y="9250281"/>
                </a:lnTo>
                <a:lnTo>
                  <a:pt x="0" y="0"/>
                </a:lnTo>
                <a:close/>
              </a:path>
            </a:pathLst>
          </a:custGeom>
          <a:blipFill>
            <a:blip r:embed="rId12"/>
            <a:stretch>
              <a:fillRect b="-2362"/>
            </a:stretch>
          </a:blipFill>
        </p:spPr>
      </p:sp>
      <p:sp>
        <p:nvSpPr>
          <p:cNvPr id="8" name="Freeform 8"/>
          <p:cNvSpPr/>
          <p:nvPr/>
        </p:nvSpPr>
        <p:spPr>
          <a:xfrm>
            <a:off x="735881" y="99944"/>
            <a:ext cx="1873550" cy="1873550"/>
          </a:xfrm>
          <a:custGeom>
            <a:avLst/>
            <a:gdLst/>
            <a:ahLst/>
            <a:cxnLst/>
            <a:rect l="l" t="t" r="r" b="b"/>
            <a:pathLst>
              <a:path w="1873550" h="1873550">
                <a:moveTo>
                  <a:pt x="0" y="0"/>
                </a:moveTo>
                <a:lnTo>
                  <a:pt x="1873550" y="0"/>
                </a:lnTo>
                <a:lnTo>
                  <a:pt x="1873550" y="1873550"/>
                </a:lnTo>
                <a:lnTo>
                  <a:pt x="0" y="1873550"/>
                </a:lnTo>
                <a:lnTo>
                  <a:pt x="0" y="0"/>
                </a:lnTo>
                <a:close/>
              </a:path>
            </a:pathLst>
          </a:custGeom>
          <a:blipFill>
            <a:blip r:embed="rId13"/>
            <a:stretch>
              <a:fillRect/>
            </a:stretch>
          </a:blipFill>
        </p:spPr>
      </p:sp>
      <p:sp>
        <p:nvSpPr>
          <p:cNvPr id="9" name="TextBox 9"/>
          <p:cNvSpPr txBox="1"/>
          <p:nvPr/>
        </p:nvSpPr>
        <p:spPr>
          <a:xfrm>
            <a:off x="3015259" y="76403"/>
            <a:ext cx="12257483" cy="952297"/>
          </a:xfrm>
          <a:prstGeom prst="rect">
            <a:avLst/>
          </a:prstGeom>
        </p:spPr>
        <p:txBody>
          <a:bodyPr lIns="0" tIns="0" rIns="0" bIns="0" rtlCol="0" anchor="t">
            <a:spAutoFit/>
          </a:bodyPr>
          <a:lstStyle/>
          <a:p>
            <a:pPr algn="ctr">
              <a:lnSpc>
                <a:spcPts val="7075"/>
              </a:lnSpc>
            </a:pPr>
            <a:r>
              <a:rPr lang="en-US" sz="5896" b="1">
                <a:solidFill>
                  <a:srgbClr val="D6801C"/>
                </a:solidFill>
                <a:latin typeface="Poppins Ultra-Bold"/>
                <a:ea typeface="Poppins Ultra-Bold"/>
                <a:cs typeface="Poppins Ultra-Bold"/>
                <a:sym typeface="Poppins Ultra-Bold"/>
              </a:rPr>
              <a:t>Non-Functional Requirements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55887" y="7090397"/>
            <a:ext cx="717722" cy="717722"/>
          </a:xfrm>
          <a:custGeom>
            <a:avLst/>
            <a:gdLst/>
            <a:ahLst/>
            <a:cxnLst/>
            <a:rect l="l" t="t" r="r" b="b"/>
            <a:pathLst>
              <a:path w="717722" h="717722">
                <a:moveTo>
                  <a:pt x="0" y="0"/>
                </a:moveTo>
                <a:lnTo>
                  <a:pt x="717722" y="0"/>
                </a:lnTo>
                <a:lnTo>
                  <a:pt x="717722" y="717723"/>
                </a:lnTo>
                <a:lnTo>
                  <a:pt x="0" y="7177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993498" y="5064820"/>
            <a:ext cx="780112" cy="780112"/>
          </a:xfrm>
          <a:custGeom>
            <a:avLst/>
            <a:gdLst/>
            <a:ahLst/>
            <a:cxnLst/>
            <a:rect l="l" t="t" r="r" b="b"/>
            <a:pathLst>
              <a:path w="780112" h="780112">
                <a:moveTo>
                  <a:pt x="0" y="0"/>
                </a:moveTo>
                <a:lnTo>
                  <a:pt x="780111" y="0"/>
                </a:lnTo>
                <a:lnTo>
                  <a:pt x="780111" y="780112"/>
                </a:lnTo>
                <a:lnTo>
                  <a:pt x="0" y="7801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439553" y="3591642"/>
            <a:ext cx="804377" cy="804377"/>
          </a:xfrm>
          <a:custGeom>
            <a:avLst/>
            <a:gdLst/>
            <a:ahLst/>
            <a:cxnLst/>
            <a:rect l="l" t="t" r="r" b="b"/>
            <a:pathLst>
              <a:path w="804377" h="804377">
                <a:moveTo>
                  <a:pt x="0" y="0"/>
                </a:moveTo>
                <a:lnTo>
                  <a:pt x="804377" y="0"/>
                </a:lnTo>
                <a:lnTo>
                  <a:pt x="804377" y="804377"/>
                </a:lnTo>
                <a:lnTo>
                  <a:pt x="0" y="8043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5597209" y="3620941"/>
            <a:ext cx="775078" cy="775078"/>
          </a:xfrm>
          <a:custGeom>
            <a:avLst/>
            <a:gdLst/>
            <a:ahLst/>
            <a:cxnLst/>
            <a:rect l="l" t="t" r="r" b="b"/>
            <a:pathLst>
              <a:path w="775078" h="775078">
                <a:moveTo>
                  <a:pt x="0" y="0"/>
                </a:moveTo>
                <a:lnTo>
                  <a:pt x="775078" y="0"/>
                </a:lnTo>
                <a:lnTo>
                  <a:pt x="775078" y="775078"/>
                </a:lnTo>
                <a:lnTo>
                  <a:pt x="0" y="7750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7028021" y="5019804"/>
            <a:ext cx="804377" cy="804377"/>
          </a:xfrm>
          <a:custGeom>
            <a:avLst/>
            <a:gdLst/>
            <a:ahLst/>
            <a:cxnLst/>
            <a:rect l="l" t="t" r="r" b="b"/>
            <a:pathLst>
              <a:path w="804377" h="804377">
                <a:moveTo>
                  <a:pt x="0" y="0"/>
                </a:moveTo>
                <a:lnTo>
                  <a:pt x="804377" y="0"/>
                </a:lnTo>
                <a:lnTo>
                  <a:pt x="804377" y="804377"/>
                </a:lnTo>
                <a:lnTo>
                  <a:pt x="0" y="80437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7028021" y="7005876"/>
            <a:ext cx="923961" cy="915876"/>
          </a:xfrm>
          <a:custGeom>
            <a:avLst/>
            <a:gdLst/>
            <a:ahLst/>
            <a:cxnLst/>
            <a:rect l="l" t="t" r="r" b="b"/>
            <a:pathLst>
              <a:path w="923961" h="915876">
                <a:moveTo>
                  <a:pt x="0" y="0"/>
                </a:moveTo>
                <a:lnTo>
                  <a:pt x="923961" y="0"/>
                </a:lnTo>
                <a:lnTo>
                  <a:pt x="923961" y="915876"/>
                </a:lnTo>
                <a:lnTo>
                  <a:pt x="0" y="91587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a:off x="1993498" y="1614020"/>
            <a:ext cx="15265802" cy="7731073"/>
          </a:xfrm>
          <a:custGeom>
            <a:avLst/>
            <a:gdLst/>
            <a:ahLst/>
            <a:cxnLst/>
            <a:rect l="l" t="t" r="r" b="b"/>
            <a:pathLst>
              <a:path w="15265802" h="7731073">
                <a:moveTo>
                  <a:pt x="0" y="0"/>
                </a:moveTo>
                <a:lnTo>
                  <a:pt x="15265802" y="0"/>
                </a:lnTo>
                <a:lnTo>
                  <a:pt x="15265802" y="7731073"/>
                </a:lnTo>
                <a:lnTo>
                  <a:pt x="0" y="7731073"/>
                </a:lnTo>
                <a:lnTo>
                  <a:pt x="0" y="0"/>
                </a:lnTo>
                <a:close/>
              </a:path>
            </a:pathLst>
          </a:custGeom>
          <a:blipFill>
            <a:blip r:embed="rId14"/>
            <a:stretch>
              <a:fillRect/>
            </a:stretch>
          </a:blipFill>
        </p:spPr>
      </p:sp>
      <p:sp>
        <p:nvSpPr>
          <p:cNvPr id="9" name="Freeform 9"/>
          <p:cNvSpPr/>
          <p:nvPr/>
        </p:nvSpPr>
        <p:spPr>
          <a:xfrm>
            <a:off x="541199" y="0"/>
            <a:ext cx="1873550" cy="1873550"/>
          </a:xfrm>
          <a:custGeom>
            <a:avLst/>
            <a:gdLst/>
            <a:ahLst/>
            <a:cxnLst/>
            <a:rect l="l" t="t" r="r" b="b"/>
            <a:pathLst>
              <a:path w="1873550" h="1873550">
                <a:moveTo>
                  <a:pt x="0" y="0"/>
                </a:moveTo>
                <a:lnTo>
                  <a:pt x="1873549" y="0"/>
                </a:lnTo>
                <a:lnTo>
                  <a:pt x="1873549" y="1873550"/>
                </a:lnTo>
                <a:lnTo>
                  <a:pt x="0" y="1873550"/>
                </a:lnTo>
                <a:lnTo>
                  <a:pt x="0" y="0"/>
                </a:lnTo>
                <a:close/>
              </a:path>
            </a:pathLst>
          </a:custGeom>
          <a:blipFill>
            <a:blip r:embed="rId15"/>
            <a:stretch>
              <a:fillRect/>
            </a:stretch>
          </a:blipFill>
        </p:spPr>
      </p:sp>
      <p:sp>
        <p:nvSpPr>
          <p:cNvPr id="10" name="TextBox 10"/>
          <p:cNvSpPr txBox="1"/>
          <p:nvPr/>
        </p:nvSpPr>
        <p:spPr>
          <a:xfrm>
            <a:off x="3015259" y="76403"/>
            <a:ext cx="12257483" cy="952297"/>
          </a:xfrm>
          <a:prstGeom prst="rect">
            <a:avLst/>
          </a:prstGeom>
        </p:spPr>
        <p:txBody>
          <a:bodyPr lIns="0" tIns="0" rIns="0" bIns="0" rtlCol="0" anchor="t">
            <a:spAutoFit/>
          </a:bodyPr>
          <a:lstStyle/>
          <a:p>
            <a:pPr algn="ctr">
              <a:lnSpc>
                <a:spcPts val="7075"/>
              </a:lnSpc>
            </a:pPr>
            <a:r>
              <a:rPr lang="en-US" sz="5896" b="1">
                <a:solidFill>
                  <a:srgbClr val="D6801C"/>
                </a:solidFill>
                <a:latin typeface="Poppins Ultra-Bold"/>
                <a:ea typeface="Poppins Ultra-Bold"/>
                <a:cs typeface="Poppins Ultra-Bold"/>
                <a:sym typeface="Poppins Ultra-Bold"/>
              </a:rPr>
              <a:t>Non-Functional Requirements</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82934" y="438463"/>
            <a:ext cx="3015419" cy="1180474"/>
          </a:xfrm>
          <a:custGeom>
            <a:avLst/>
            <a:gdLst/>
            <a:ahLst/>
            <a:cxnLst/>
            <a:rect l="l" t="t" r="r" b="b"/>
            <a:pathLst>
              <a:path w="3015419" h="1180474">
                <a:moveTo>
                  <a:pt x="0" y="0"/>
                </a:moveTo>
                <a:lnTo>
                  <a:pt x="3015419" y="0"/>
                </a:lnTo>
                <a:lnTo>
                  <a:pt x="3015419" y="1180474"/>
                </a:lnTo>
                <a:lnTo>
                  <a:pt x="0" y="1180474"/>
                </a:lnTo>
                <a:lnTo>
                  <a:pt x="0" y="0"/>
                </a:lnTo>
                <a:close/>
              </a:path>
            </a:pathLst>
          </a:custGeom>
          <a:blipFill>
            <a:blip r:embed="rId2"/>
            <a:stretch>
              <a:fillRect t="-77360" b="-78081"/>
            </a:stretch>
          </a:blipFill>
        </p:spPr>
      </p:sp>
      <p:sp>
        <p:nvSpPr>
          <p:cNvPr id="3" name="TextBox 3"/>
          <p:cNvSpPr txBox="1"/>
          <p:nvPr/>
        </p:nvSpPr>
        <p:spPr>
          <a:xfrm>
            <a:off x="2477684" y="4184038"/>
            <a:ext cx="13332632" cy="1804624"/>
          </a:xfrm>
          <a:prstGeom prst="rect">
            <a:avLst/>
          </a:prstGeom>
        </p:spPr>
        <p:txBody>
          <a:bodyPr lIns="0" tIns="0" rIns="0" bIns="0" rtlCol="0" anchor="t">
            <a:spAutoFit/>
          </a:bodyPr>
          <a:lstStyle/>
          <a:p>
            <a:pPr algn="ctr">
              <a:lnSpc>
                <a:spcPts val="13352"/>
              </a:lnSpc>
            </a:pPr>
            <a:r>
              <a:rPr lang="en-US" sz="11126" b="1">
                <a:solidFill>
                  <a:srgbClr val="D6801C"/>
                </a:solidFill>
                <a:latin typeface="Poppins Bold"/>
                <a:ea typeface="Poppins Bold"/>
                <a:cs typeface="Poppins Bold"/>
                <a:sym typeface="Poppins Bold"/>
              </a:rPr>
              <a:t>5. System Design</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44950" y="-981075"/>
            <a:ext cx="2864398" cy="286439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C48"/>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858243" y="451124"/>
            <a:ext cx="603155" cy="60315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047633" y="1277496"/>
            <a:ext cx="827529" cy="82752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801C"/>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4762345" y="884511"/>
            <a:ext cx="8395733" cy="9375730"/>
          </a:xfrm>
          <a:custGeom>
            <a:avLst/>
            <a:gdLst/>
            <a:ahLst/>
            <a:cxnLst/>
            <a:rect l="l" t="t" r="r" b="b"/>
            <a:pathLst>
              <a:path w="8395733" h="9375730">
                <a:moveTo>
                  <a:pt x="0" y="0"/>
                </a:moveTo>
                <a:lnTo>
                  <a:pt x="8395733" y="0"/>
                </a:lnTo>
                <a:lnTo>
                  <a:pt x="8395733" y="9375730"/>
                </a:lnTo>
                <a:lnTo>
                  <a:pt x="0" y="9375730"/>
                </a:lnTo>
                <a:lnTo>
                  <a:pt x="0" y="0"/>
                </a:lnTo>
                <a:close/>
              </a:path>
            </a:pathLst>
          </a:custGeom>
          <a:blipFill>
            <a:blip r:embed="rId2"/>
            <a:stretch>
              <a:fillRect l="-1141" r="-1141" b="-3786"/>
            </a:stretch>
          </a:blipFill>
        </p:spPr>
      </p:sp>
      <p:sp>
        <p:nvSpPr>
          <p:cNvPr id="12" name="TextBox 12"/>
          <p:cNvSpPr txBox="1"/>
          <p:nvPr/>
        </p:nvSpPr>
        <p:spPr>
          <a:xfrm>
            <a:off x="3441737" y="95250"/>
            <a:ext cx="11404526" cy="933450"/>
          </a:xfrm>
          <a:prstGeom prst="rect">
            <a:avLst/>
          </a:prstGeom>
        </p:spPr>
        <p:txBody>
          <a:bodyPr lIns="0" tIns="0" rIns="0" bIns="0" rtlCol="0" anchor="t">
            <a:spAutoFit/>
          </a:bodyPr>
          <a:lstStyle/>
          <a:p>
            <a:pPr algn="ctr">
              <a:lnSpc>
                <a:spcPts val="6840"/>
              </a:lnSpc>
            </a:pPr>
            <a:r>
              <a:rPr lang="en-US" sz="5700" b="1">
                <a:solidFill>
                  <a:srgbClr val="D6801C"/>
                </a:solidFill>
                <a:latin typeface="Poppins Ultra-Bold"/>
                <a:ea typeface="Poppins Ultra-Bold"/>
                <a:cs typeface="Poppins Ultra-Bold"/>
                <a:sym typeface="Poppins Ultra-Bold"/>
              </a:rPr>
              <a:t>System Architecture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25161" y="1394867"/>
            <a:ext cx="11663005" cy="7770477"/>
          </a:xfrm>
          <a:custGeom>
            <a:avLst/>
            <a:gdLst/>
            <a:ahLst/>
            <a:cxnLst/>
            <a:rect l="l" t="t" r="r" b="b"/>
            <a:pathLst>
              <a:path w="11663005" h="7770477">
                <a:moveTo>
                  <a:pt x="0" y="0"/>
                </a:moveTo>
                <a:lnTo>
                  <a:pt x="11663005" y="0"/>
                </a:lnTo>
                <a:lnTo>
                  <a:pt x="11663005" y="7770477"/>
                </a:lnTo>
                <a:lnTo>
                  <a:pt x="0" y="7770477"/>
                </a:lnTo>
                <a:lnTo>
                  <a:pt x="0" y="0"/>
                </a:lnTo>
                <a:close/>
              </a:path>
            </a:pathLst>
          </a:custGeom>
          <a:blipFill>
            <a:blip r:embed="rId2"/>
            <a:stretch>
              <a:fillRect/>
            </a:stretch>
          </a:blipFill>
        </p:spPr>
      </p:sp>
      <p:sp>
        <p:nvSpPr>
          <p:cNvPr id="3" name="TextBox 3"/>
          <p:cNvSpPr txBox="1"/>
          <p:nvPr/>
        </p:nvSpPr>
        <p:spPr>
          <a:xfrm>
            <a:off x="620540" y="194717"/>
            <a:ext cx="8236124" cy="2333625"/>
          </a:xfrm>
          <a:prstGeom prst="rect">
            <a:avLst/>
          </a:prstGeom>
        </p:spPr>
        <p:txBody>
          <a:bodyPr lIns="0" tIns="0" rIns="0" bIns="0" rtlCol="0" anchor="t">
            <a:spAutoFit/>
          </a:bodyPr>
          <a:lstStyle/>
          <a:p>
            <a:pPr algn="l">
              <a:lnSpc>
                <a:spcPts val="8984"/>
              </a:lnSpc>
            </a:pPr>
            <a:r>
              <a:rPr lang="en-US" sz="7487" b="1">
                <a:solidFill>
                  <a:srgbClr val="D6801C"/>
                </a:solidFill>
                <a:latin typeface="Poppins Ultra-Bold"/>
                <a:ea typeface="Poppins Ultra-Bold"/>
                <a:cs typeface="Poppins Ultra-Bold"/>
                <a:sym typeface="Poppins Ultra-Bold"/>
              </a:rPr>
              <a:t>Statistics</a:t>
            </a:r>
          </a:p>
          <a:p>
            <a:pPr algn="l">
              <a:lnSpc>
                <a:spcPts val="8984"/>
              </a:lnSpc>
            </a:pPr>
            <a:endParaRPr lang="en-US" sz="7487" b="1">
              <a:solidFill>
                <a:srgbClr val="D6801C"/>
              </a:solidFill>
              <a:latin typeface="Poppins Ultra-Bold"/>
              <a:ea typeface="Poppins Ultra-Bold"/>
              <a:cs typeface="Poppins Ultra-Bold"/>
              <a:sym typeface="Poppins Ultra-Bo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44950" y="-981075"/>
            <a:ext cx="2864398" cy="286439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C48"/>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858243" y="451124"/>
            <a:ext cx="603155" cy="60315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047633" y="1277496"/>
            <a:ext cx="827529" cy="82752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801C"/>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5639938" y="0"/>
            <a:ext cx="9051828" cy="10287000"/>
          </a:xfrm>
          <a:custGeom>
            <a:avLst/>
            <a:gdLst/>
            <a:ahLst/>
            <a:cxnLst/>
            <a:rect l="l" t="t" r="r" b="b"/>
            <a:pathLst>
              <a:path w="9051828" h="10287000">
                <a:moveTo>
                  <a:pt x="0" y="0"/>
                </a:moveTo>
                <a:lnTo>
                  <a:pt x="9051829" y="0"/>
                </a:lnTo>
                <a:lnTo>
                  <a:pt x="9051829" y="10287000"/>
                </a:lnTo>
                <a:lnTo>
                  <a:pt x="0" y="10287000"/>
                </a:lnTo>
                <a:lnTo>
                  <a:pt x="0" y="0"/>
                </a:lnTo>
                <a:close/>
              </a:path>
            </a:pathLst>
          </a:custGeom>
          <a:blipFill>
            <a:blip r:embed="rId2"/>
            <a:stretch>
              <a:fillRect l="-447" t="-171" r="-260" b="-2422"/>
            </a:stretch>
          </a:blipFill>
        </p:spPr>
      </p:sp>
      <p:sp>
        <p:nvSpPr>
          <p:cNvPr id="12" name="TextBox 12"/>
          <p:cNvSpPr txBox="1"/>
          <p:nvPr/>
        </p:nvSpPr>
        <p:spPr>
          <a:xfrm>
            <a:off x="467385" y="384449"/>
            <a:ext cx="4441917" cy="1115350"/>
          </a:xfrm>
          <a:prstGeom prst="rect">
            <a:avLst/>
          </a:prstGeom>
        </p:spPr>
        <p:txBody>
          <a:bodyPr lIns="0" tIns="0" rIns="0" bIns="0" rtlCol="0" anchor="t">
            <a:spAutoFit/>
          </a:bodyPr>
          <a:lstStyle/>
          <a:p>
            <a:pPr algn="ctr">
              <a:lnSpc>
                <a:spcPts val="8400"/>
              </a:lnSpc>
            </a:pPr>
            <a:r>
              <a:rPr lang="en-US" sz="7000" b="1">
                <a:solidFill>
                  <a:srgbClr val="D6801C"/>
                </a:solidFill>
                <a:latin typeface="Poppins Ultra-Bold"/>
                <a:ea typeface="Poppins Ultra-Bold"/>
                <a:cs typeface="Poppins Ultra-Bold"/>
                <a:sym typeface="Poppins Ultra-Bold"/>
              </a:rPr>
              <a:t>Use Case</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44950" y="-981075"/>
            <a:ext cx="2864398" cy="286439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C48"/>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858243" y="451124"/>
            <a:ext cx="603155" cy="60315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047633" y="1277496"/>
            <a:ext cx="827529" cy="82752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801C"/>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5228208" y="64269"/>
            <a:ext cx="10630035" cy="10158462"/>
          </a:xfrm>
          <a:custGeom>
            <a:avLst/>
            <a:gdLst/>
            <a:ahLst/>
            <a:cxnLst/>
            <a:rect l="l" t="t" r="r" b="b"/>
            <a:pathLst>
              <a:path w="10630035" h="10158462">
                <a:moveTo>
                  <a:pt x="0" y="0"/>
                </a:moveTo>
                <a:lnTo>
                  <a:pt x="10630035" y="0"/>
                </a:lnTo>
                <a:lnTo>
                  <a:pt x="10630035" y="10158462"/>
                </a:lnTo>
                <a:lnTo>
                  <a:pt x="0" y="10158462"/>
                </a:lnTo>
                <a:lnTo>
                  <a:pt x="0" y="0"/>
                </a:lnTo>
                <a:close/>
              </a:path>
            </a:pathLst>
          </a:custGeom>
          <a:blipFill>
            <a:blip r:embed="rId2"/>
            <a:stretch>
              <a:fillRect/>
            </a:stretch>
          </a:blipFill>
        </p:spPr>
      </p:sp>
      <p:sp>
        <p:nvSpPr>
          <p:cNvPr id="12" name="TextBox 12"/>
          <p:cNvSpPr txBox="1"/>
          <p:nvPr/>
        </p:nvSpPr>
        <p:spPr>
          <a:xfrm>
            <a:off x="467385" y="384449"/>
            <a:ext cx="4441917" cy="3212700"/>
          </a:xfrm>
          <a:prstGeom prst="rect">
            <a:avLst/>
          </a:prstGeom>
        </p:spPr>
        <p:txBody>
          <a:bodyPr lIns="0" tIns="0" rIns="0" bIns="0" rtlCol="0" anchor="t">
            <a:spAutoFit/>
          </a:bodyPr>
          <a:lstStyle/>
          <a:p>
            <a:pPr algn="ctr">
              <a:lnSpc>
                <a:spcPts val="8400"/>
              </a:lnSpc>
            </a:pPr>
            <a:r>
              <a:rPr lang="en-US" sz="7000" b="1">
                <a:solidFill>
                  <a:srgbClr val="D6801C"/>
                </a:solidFill>
                <a:latin typeface="Poppins Ultra-Bold"/>
                <a:ea typeface="Poppins Ultra-Bold"/>
                <a:cs typeface="Poppins Ultra-Bold"/>
                <a:sym typeface="Poppins Ultra-Bold"/>
              </a:rPr>
              <a:t>Survey Detailed Use Case </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44950" y="-981075"/>
            <a:ext cx="2864398" cy="286439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C48"/>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858243" y="451124"/>
            <a:ext cx="603155" cy="60315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047633" y="1277496"/>
            <a:ext cx="827529" cy="82752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801C"/>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5457161" y="0"/>
            <a:ext cx="9853222" cy="10218156"/>
          </a:xfrm>
          <a:custGeom>
            <a:avLst/>
            <a:gdLst/>
            <a:ahLst/>
            <a:cxnLst/>
            <a:rect l="l" t="t" r="r" b="b"/>
            <a:pathLst>
              <a:path w="9853222" h="10218156">
                <a:moveTo>
                  <a:pt x="0" y="0"/>
                </a:moveTo>
                <a:lnTo>
                  <a:pt x="9853223" y="0"/>
                </a:lnTo>
                <a:lnTo>
                  <a:pt x="9853223" y="10218156"/>
                </a:lnTo>
                <a:lnTo>
                  <a:pt x="0" y="10218156"/>
                </a:lnTo>
                <a:lnTo>
                  <a:pt x="0" y="0"/>
                </a:lnTo>
                <a:close/>
              </a:path>
            </a:pathLst>
          </a:custGeom>
          <a:blipFill>
            <a:blip r:embed="rId2"/>
            <a:stretch>
              <a:fillRect/>
            </a:stretch>
          </a:blipFill>
        </p:spPr>
      </p:sp>
      <p:sp>
        <p:nvSpPr>
          <p:cNvPr id="12" name="TextBox 12"/>
          <p:cNvSpPr txBox="1"/>
          <p:nvPr/>
        </p:nvSpPr>
        <p:spPr>
          <a:xfrm>
            <a:off x="467385" y="384449"/>
            <a:ext cx="4441917" cy="5310051"/>
          </a:xfrm>
          <a:prstGeom prst="rect">
            <a:avLst/>
          </a:prstGeom>
        </p:spPr>
        <p:txBody>
          <a:bodyPr lIns="0" tIns="0" rIns="0" bIns="0" rtlCol="0" anchor="t">
            <a:spAutoFit/>
          </a:bodyPr>
          <a:lstStyle/>
          <a:p>
            <a:pPr algn="ctr">
              <a:lnSpc>
                <a:spcPts val="8400"/>
              </a:lnSpc>
            </a:pPr>
            <a:r>
              <a:rPr lang="en-US" sz="7000" b="1">
                <a:solidFill>
                  <a:srgbClr val="D6801C"/>
                </a:solidFill>
                <a:latin typeface="Poppins Ultra-Bold"/>
                <a:ea typeface="Poppins Ultra-Bold"/>
                <a:cs typeface="Poppins Ultra-Bold"/>
                <a:sym typeface="Poppins Ultra-Bold"/>
              </a:rPr>
              <a:t>Access Social Media detailed  Use Case </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44950" y="-981075"/>
            <a:ext cx="2864398" cy="286439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C48"/>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858243" y="451124"/>
            <a:ext cx="603155" cy="60315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047633" y="1277496"/>
            <a:ext cx="827529" cy="82752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801C"/>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5254228" y="0"/>
            <a:ext cx="7779544" cy="10287000"/>
          </a:xfrm>
          <a:custGeom>
            <a:avLst/>
            <a:gdLst/>
            <a:ahLst/>
            <a:cxnLst/>
            <a:rect l="l" t="t" r="r" b="b"/>
            <a:pathLst>
              <a:path w="7779544" h="10287000">
                <a:moveTo>
                  <a:pt x="0" y="0"/>
                </a:moveTo>
                <a:lnTo>
                  <a:pt x="7779544" y="0"/>
                </a:lnTo>
                <a:lnTo>
                  <a:pt x="7779544" y="10287000"/>
                </a:lnTo>
                <a:lnTo>
                  <a:pt x="0" y="10287000"/>
                </a:lnTo>
                <a:lnTo>
                  <a:pt x="0" y="0"/>
                </a:lnTo>
                <a:close/>
              </a:path>
            </a:pathLst>
          </a:custGeom>
          <a:blipFill>
            <a:blip r:embed="rId2"/>
            <a:stretch>
              <a:fillRect/>
            </a:stretch>
          </a:blipFill>
        </p:spPr>
      </p:sp>
      <p:sp>
        <p:nvSpPr>
          <p:cNvPr id="12" name="TextBox 12"/>
          <p:cNvSpPr txBox="1"/>
          <p:nvPr/>
        </p:nvSpPr>
        <p:spPr>
          <a:xfrm>
            <a:off x="0" y="294879"/>
            <a:ext cx="3758791" cy="1396382"/>
          </a:xfrm>
          <a:prstGeom prst="rect">
            <a:avLst/>
          </a:prstGeom>
        </p:spPr>
        <p:txBody>
          <a:bodyPr lIns="0" tIns="0" rIns="0" bIns="0" rtlCol="0" anchor="t">
            <a:spAutoFit/>
          </a:bodyPr>
          <a:lstStyle/>
          <a:p>
            <a:pPr algn="ctr">
              <a:lnSpc>
                <a:spcPts val="5394"/>
              </a:lnSpc>
            </a:pPr>
            <a:r>
              <a:rPr lang="en-US" sz="4495" b="1">
                <a:solidFill>
                  <a:srgbClr val="D6801C"/>
                </a:solidFill>
                <a:latin typeface="Poppins Ultra-Bold"/>
                <a:ea typeface="Poppins Ultra-Bold"/>
                <a:cs typeface="Poppins Ultra-Bold"/>
                <a:sym typeface="Poppins Ultra-Bold"/>
              </a:rPr>
              <a:t>Sequence</a:t>
            </a:r>
          </a:p>
          <a:p>
            <a:pPr algn="ctr">
              <a:lnSpc>
                <a:spcPts val="5394"/>
              </a:lnSpc>
            </a:pPr>
            <a:r>
              <a:rPr lang="en-US" sz="4495" b="1">
                <a:solidFill>
                  <a:srgbClr val="D6801C"/>
                </a:solidFill>
                <a:latin typeface="Poppins Ultra-Bold"/>
                <a:ea typeface="Poppins Ultra-Bold"/>
                <a:cs typeface="Poppins Ultra-Bold"/>
                <a:sym typeface="Poppins Ultra-Bold"/>
              </a:rPr>
              <a:t> Diagram</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44950" y="-981075"/>
            <a:ext cx="2864398" cy="286439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C48"/>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858243" y="451124"/>
            <a:ext cx="603155" cy="60315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047633" y="1277496"/>
            <a:ext cx="827529" cy="82752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801C"/>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6122194" y="0"/>
            <a:ext cx="6043612" cy="10287000"/>
          </a:xfrm>
          <a:custGeom>
            <a:avLst/>
            <a:gdLst/>
            <a:ahLst/>
            <a:cxnLst/>
            <a:rect l="l" t="t" r="r" b="b"/>
            <a:pathLst>
              <a:path w="6043612" h="10287000">
                <a:moveTo>
                  <a:pt x="0" y="0"/>
                </a:moveTo>
                <a:lnTo>
                  <a:pt x="6043612" y="0"/>
                </a:lnTo>
                <a:lnTo>
                  <a:pt x="6043612" y="10287000"/>
                </a:lnTo>
                <a:lnTo>
                  <a:pt x="0" y="10287000"/>
                </a:lnTo>
                <a:lnTo>
                  <a:pt x="0" y="0"/>
                </a:lnTo>
                <a:close/>
              </a:path>
            </a:pathLst>
          </a:custGeom>
          <a:blipFill>
            <a:blip r:embed="rId2"/>
            <a:stretch>
              <a:fillRect/>
            </a:stretch>
          </a:blipFill>
        </p:spPr>
      </p:sp>
      <p:sp>
        <p:nvSpPr>
          <p:cNvPr id="12" name="TextBox 12"/>
          <p:cNvSpPr txBox="1"/>
          <p:nvPr/>
        </p:nvSpPr>
        <p:spPr>
          <a:xfrm>
            <a:off x="0" y="294879"/>
            <a:ext cx="3758791" cy="2075522"/>
          </a:xfrm>
          <a:prstGeom prst="rect">
            <a:avLst/>
          </a:prstGeom>
        </p:spPr>
        <p:txBody>
          <a:bodyPr lIns="0" tIns="0" rIns="0" bIns="0" rtlCol="0" anchor="t">
            <a:spAutoFit/>
          </a:bodyPr>
          <a:lstStyle/>
          <a:p>
            <a:pPr algn="ctr">
              <a:lnSpc>
                <a:spcPts val="5394"/>
              </a:lnSpc>
            </a:pPr>
            <a:r>
              <a:rPr lang="en-US" sz="4495" b="1">
                <a:solidFill>
                  <a:srgbClr val="D6801C"/>
                </a:solidFill>
                <a:latin typeface="Poppins Ultra-Bold"/>
                <a:ea typeface="Poppins Ultra-Bold"/>
                <a:cs typeface="Poppins Ultra-Bold"/>
                <a:sym typeface="Poppins Ultra-Bold"/>
              </a:rPr>
              <a:t>Survey</a:t>
            </a:r>
          </a:p>
          <a:p>
            <a:pPr algn="ctr">
              <a:lnSpc>
                <a:spcPts val="5394"/>
              </a:lnSpc>
            </a:pPr>
            <a:r>
              <a:rPr lang="en-US" sz="4495" b="1">
                <a:solidFill>
                  <a:srgbClr val="D6801C"/>
                </a:solidFill>
                <a:latin typeface="Poppins Ultra-Bold"/>
                <a:ea typeface="Poppins Ultra-Bold"/>
                <a:cs typeface="Poppins Ultra-Bold"/>
                <a:sym typeface="Poppins Ultra-Bold"/>
              </a:rPr>
              <a:t>Sequence</a:t>
            </a:r>
          </a:p>
          <a:p>
            <a:pPr algn="ctr">
              <a:lnSpc>
                <a:spcPts val="5394"/>
              </a:lnSpc>
            </a:pPr>
            <a:r>
              <a:rPr lang="en-US" sz="4495" b="1">
                <a:solidFill>
                  <a:srgbClr val="D6801C"/>
                </a:solidFill>
                <a:latin typeface="Poppins Ultra-Bold"/>
                <a:ea typeface="Poppins Ultra-Bold"/>
                <a:cs typeface="Poppins Ultra-Bold"/>
                <a:sym typeface="Poppins Ultra-Bold"/>
              </a:rPr>
              <a:t> Diagram</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44950" y="-981075"/>
            <a:ext cx="2864398" cy="286439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C48"/>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858243" y="451124"/>
            <a:ext cx="603155" cy="60315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047633" y="1277496"/>
            <a:ext cx="827529" cy="82752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801C"/>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3309491" y="1569163"/>
            <a:ext cx="12766717" cy="8717837"/>
          </a:xfrm>
          <a:custGeom>
            <a:avLst/>
            <a:gdLst/>
            <a:ahLst/>
            <a:cxnLst/>
            <a:rect l="l" t="t" r="r" b="b"/>
            <a:pathLst>
              <a:path w="12766717" h="8717837">
                <a:moveTo>
                  <a:pt x="0" y="0"/>
                </a:moveTo>
                <a:lnTo>
                  <a:pt x="12766717" y="0"/>
                </a:lnTo>
                <a:lnTo>
                  <a:pt x="12766717" y="8717837"/>
                </a:lnTo>
                <a:lnTo>
                  <a:pt x="0" y="8717837"/>
                </a:lnTo>
                <a:lnTo>
                  <a:pt x="0" y="0"/>
                </a:lnTo>
                <a:close/>
              </a:path>
            </a:pathLst>
          </a:custGeom>
          <a:blipFill>
            <a:blip r:embed="rId2"/>
            <a:stretch>
              <a:fillRect t="-156" b="-156"/>
            </a:stretch>
          </a:blipFill>
        </p:spPr>
      </p:sp>
      <p:sp>
        <p:nvSpPr>
          <p:cNvPr id="12" name="TextBox 12"/>
          <p:cNvSpPr txBox="1"/>
          <p:nvPr/>
        </p:nvSpPr>
        <p:spPr>
          <a:xfrm>
            <a:off x="0" y="294879"/>
            <a:ext cx="3853066" cy="1396382"/>
          </a:xfrm>
          <a:prstGeom prst="rect">
            <a:avLst/>
          </a:prstGeom>
        </p:spPr>
        <p:txBody>
          <a:bodyPr lIns="0" tIns="0" rIns="0" bIns="0" rtlCol="0" anchor="t">
            <a:spAutoFit/>
          </a:bodyPr>
          <a:lstStyle/>
          <a:p>
            <a:pPr algn="ctr">
              <a:lnSpc>
                <a:spcPts val="5394"/>
              </a:lnSpc>
            </a:pPr>
            <a:r>
              <a:rPr lang="en-US" sz="4495" b="1">
                <a:solidFill>
                  <a:srgbClr val="D6801C"/>
                </a:solidFill>
                <a:latin typeface="Poppins Ultra-Bold"/>
                <a:ea typeface="Poppins Ultra-Bold"/>
                <a:cs typeface="Poppins Ultra-Bold"/>
                <a:sym typeface="Poppins Ultra-Bold"/>
              </a:rPr>
              <a:t>Class </a:t>
            </a:r>
          </a:p>
          <a:p>
            <a:pPr algn="ctr">
              <a:lnSpc>
                <a:spcPts val="5394"/>
              </a:lnSpc>
            </a:pPr>
            <a:r>
              <a:rPr lang="en-US" sz="4495" b="1">
                <a:solidFill>
                  <a:srgbClr val="D6801C"/>
                </a:solidFill>
                <a:latin typeface="Poppins Ultra-Bold"/>
                <a:ea typeface="Poppins Ultra-Bold"/>
                <a:cs typeface="Poppins Ultra-Bold"/>
                <a:sym typeface="Poppins Ultra-Bold"/>
              </a:rPr>
              <a:t>Diagram</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798353" y="3888953"/>
            <a:ext cx="13290869" cy="1949920"/>
          </a:xfrm>
          <a:prstGeom prst="rect">
            <a:avLst/>
          </a:prstGeom>
        </p:spPr>
        <p:txBody>
          <a:bodyPr lIns="0" tIns="0" rIns="0" bIns="0" rtlCol="0" anchor="t">
            <a:spAutoFit/>
          </a:bodyPr>
          <a:lstStyle/>
          <a:p>
            <a:pPr algn="l">
              <a:lnSpc>
                <a:spcPts val="14470"/>
              </a:lnSpc>
            </a:pPr>
            <a:r>
              <a:rPr lang="en-US" sz="12058" b="1">
                <a:solidFill>
                  <a:srgbClr val="D6801C"/>
                </a:solidFill>
                <a:latin typeface="Poppins Ultra-Bold"/>
                <a:ea typeface="Poppins Ultra-Bold"/>
                <a:cs typeface="Poppins Ultra-Bold"/>
                <a:sym typeface="Poppins Ultra-Bold"/>
              </a:rPr>
              <a:t>6. Data Analysis </a:t>
            </a:r>
          </a:p>
        </p:txBody>
      </p:sp>
      <p:sp>
        <p:nvSpPr>
          <p:cNvPr id="3" name="Freeform 3"/>
          <p:cNvSpPr/>
          <p:nvPr/>
        </p:nvSpPr>
        <p:spPr>
          <a:xfrm>
            <a:off x="782934" y="438463"/>
            <a:ext cx="3015419" cy="1180474"/>
          </a:xfrm>
          <a:custGeom>
            <a:avLst/>
            <a:gdLst/>
            <a:ahLst/>
            <a:cxnLst/>
            <a:rect l="l" t="t" r="r" b="b"/>
            <a:pathLst>
              <a:path w="3015419" h="1180474">
                <a:moveTo>
                  <a:pt x="0" y="0"/>
                </a:moveTo>
                <a:lnTo>
                  <a:pt x="3015419" y="0"/>
                </a:lnTo>
                <a:lnTo>
                  <a:pt x="3015419" y="1180474"/>
                </a:lnTo>
                <a:lnTo>
                  <a:pt x="0" y="1180474"/>
                </a:lnTo>
                <a:lnTo>
                  <a:pt x="0" y="0"/>
                </a:lnTo>
                <a:close/>
              </a:path>
            </a:pathLst>
          </a:custGeom>
          <a:blipFill>
            <a:blip r:embed="rId2"/>
            <a:stretch>
              <a:fillRect t="-77360" b="-78081"/>
            </a:stretch>
          </a:blipFill>
        </p:spPr>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239067" y="1028700"/>
            <a:ext cx="3466119" cy="7976424"/>
          </a:xfrm>
          <a:custGeom>
            <a:avLst/>
            <a:gdLst/>
            <a:ahLst/>
            <a:cxnLst/>
            <a:rect l="l" t="t" r="r" b="b"/>
            <a:pathLst>
              <a:path w="3466119" h="7976424">
                <a:moveTo>
                  <a:pt x="0" y="0"/>
                </a:moveTo>
                <a:lnTo>
                  <a:pt x="3466119" y="0"/>
                </a:lnTo>
                <a:lnTo>
                  <a:pt x="3466119" y="7976424"/>
                </a:lnTo>
                <a:lnTo>
                  <a:pt x="0" y="79764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022916" y="2647120"/>
            <a:ext cx="8236384" cy="3980252"/>
          </a:xfrm>
          <a:custGeom>
            <a:avLst/>
            <a:gdLst/>
            <a:ahLst/>
            <a:cxnLst/>
            <a:rect l="l" t="t" r="r" b="b"/>
            <a:pathLst>
              <a:path w="8236384" h="3980252">
                <a:moveTo>
                  <a:pt x="0" y="0"/>
                </a:moveTo>
                <a:lnTo>
                  <a:pt x="8236384" y="0"/>
                </a:lnTo>
                <a:lnTo>
                  <a:pt x="8236384" y="3980252"/>
                </a:lnTo>
                <a:lnTo>
                  <a:pt x="0" y="3980252"/>
                </a:lnTo>
                <a:lnTo>
                  <a:pt x="0" y="0"/>
                </a:lnTo>
                <a:close/>
              </a:path>
            </a:pathLst>
          </a:custGeom>
          <a:blipFill>
            <a:blip r:embed="rId4"/>
            <a:stretch>
              <a:fillRect l="-34860" r="-315"/>
            </a:stretch>
          </a:blipFill>
        </p:spPr>
      </p:sp>
      <p:sp>
        <p:nvSpPr>
          <p:cNvPr id="4" name="Freeform 4"/>
          <p:cNvSpPr/>
          <p:nvPr/>
        </p:nvSpPr>
        <p:spPr>
          <a:xfrm>
            <a:off x="501699" y="328364"/>
            <a:ext cx="3015419" cy="1180474"/>
          </a:xfrm>
          <a:custGeom>
            <a:avLst/>
            <a:gdLst/>
            <a:ahLst/>
            <a:cxnLst/>
            <a:rect l="l" t="t" r="r" b="b"/>
            <a:pathLst>
              <a:path w="3015419" h="1180474">
                <a:moveTo>
                  <a:pt x="0" y="0"/>
                </a:moveTo>
                <a:lnTo>
                  <a:pt x="3015419" y="0"/>
                </a:lnTo>
                <a:lnTo>
                  <a:pt x="3015419" y="1180474"/>
                </a:lnTo>
                <a:lnTo>
                  <a:pt x="0" y="1180474"/>
                </a:lnTo>
                <a:lnTo>
                  <a:pt x="0" y="0"/>
                </a:lnTo>
                <a:close/>
              </a:path>
            </a:pathLst>
          </a:custGeom>
          <a:blipFill>
            <a:blip r:embed="rId5"/>
            <a:stretch>
              <a:fillRect t="-77360" b="-78081"/>
            </a:stretch>
          </a:blipFill>
        </p:spPr>
      </p:sp>
      <p:sp>
        <p:nvSpPr>
          <p:cNvPr id="5" name="Freeform 5"/>
          <p:cNvSpPr/>
          <p:nvPr/>
        </p:nvSpPr>
        <p:spPr>
          <a:xfrm>
            <a:off x="209528" y="6310516"/>
            <a:ext cx="8504454" cy="3284845"/>
          </a:xfrm>
          <a:custGeom>
            <a:avLst/>
            <a:gdLst/>
            <a:ahLst/>
            <a:cxnLst/>
            <a:rect l="l" t="t" r="r" b="b"/>
            <a:pathLst>
              <a:path w="8504454" h="3284845">
                <a:moveTo>
                  <a:pt x="0" y="0"/>
                </a:moveTo>
                <a:lnTo>
                  <a:pt x="8504454" y="0"/>
                </a:lnTo>
                <a:lnTo>
                  <a:pt x="8504454" y="3284845"/>
                </a:lnTo>
                <a:lnTo>
                  <a:pt x="0" y="3284845"/>
                </a:lnTo>
                <a:lnTo>
                  <a:pt x="0" y="0"/>
                </a:lnTo>
                <a:close/>
              </a:path>
            </a:pathLst>
          </a:custGeom>
          <a:blipFill>
            <a:blip r:embed="rId6"/>
            <a:stretch>
              <a:fillRect/>
            </a:stretch>
          </a:blipFill>
        </p:spPr>
      </p:sp>
      <p:sp>
        <p:nvSpPr>
          <p:cNvPr id="6" name="TextBox 6"/>
          <p:cNvSpPr txBox="1"/>
          <p:nvPr/>
        </p:nvSpPr>
        <p:spPr>
          <a:xfrm>
            <a:off x="6044310" y="271214"/>
            <a:ext cx="6199379" cy="939991"/>
          </a:xfrm>
          <a:prstGeom prst="rect">
            <a:avLst/>
          </a:prstGeom>
        </p:spPr>
        <p:txBody>
          <a:bodyPr lIns="0" tIns="0" rIns="0" bIns="0" rtlCol="0" anchor="t">
            <a:spAutoFit/>
          </a:bodyPr>
          <a:lstStyle/>
          <a:p>
            <a:pPr algn="ctr">
              <a:lnSpc>
                <a:spcPts val="6966"/>
              </a:lnSpc>
            </a:pPr>
            <a:r>
              <a:rPr lang="en-US" sz="5805" b="1">
                <a:solidFill>
                  <a:srgbClr val="D6801C"/>
                </a:solidFill>
                <a:latin typeface="Poppins Ultra-Bold"/>
                <a:ea typeface="Poppins Ultra-Bold"/>
                <a:cs typeface="Poppins Ultra-Bold"/>
                <a:sym typeface="Poppins Ultra-Bold"/>
              </a:rPr>
              <a:t>Data Gathering</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82934" y="438463"/>
            <a:ext cx="3015419" cy="1180474"/>
          </a:xfrm>
          <a:custGeom>
            <a:avLst/>
            <a:gdLst/>
            <a:ahLst/>
            <a:cxnLst/>
            <a:rect l="l" t="t" r="r" b="b"/>
            <a:pathLst>
              <a:path w="3015419" h="1180474">
                <a:moveTo>
                  <a:pt x="0" y="0"/>
                </a:moveTo>
                <a:lnTo>
                  <a:pt x="3015419" y="0"/>
                </a:lnTo>
                <a:lnTo>
                  <a:pt x="3015419" y="1180474"/>
                </a:lnTo>
                <a:lnTo>
                  <a:pt x="0" y="1180474"/>
                </a:lnTo>
                <a:lnTo>
                  <a:pt x="0" y="0"/>
                </a:lnTo>
                <a:close/>
              </a:path>
            </a:pathLst>
          </a:custGeom>
          <a:blipFill>
            <a:blip r:embed="rId2"/>
            <a:stretch>
              <a:fillRect t="-77360" b="-78081"/>
            </a:stretch>
          </a:blipFill>
        </p:spPr>
      </p:sp>
      <p:sp>
        <p:nvSpPr>
          <p:cNvPr id="3" name="TextBox 3"/>
          <p:cNvSpPr txBox="1"/>
          <p:nvPr/>
        </p:nvSpPr>
        <p:spPr>
          <a:xfrm>
            <a:off x="820449" y="4240078"/>
            <a:ext cx="16401336" cy="3821126"/>
          </a:xfrm>
          <a:prstGeom prst="rect">
            <a:avLst/>
          </a:prstGeom>
        </p:spPr>
        <p:txBody>
          <a:bodyPr lIns="0" tIns="0" rIns="0" bIns="0" rtlCol="0" anchor="t">
            <a:spAutoFit/>
          </a:bodyPr>
          <a:lstStyle/>
          <a:p>
            <a:pPr algn="ctr">
              <a:lnSpc>
                <a:spcPts val="3061"/>
              </a:lnSpc>
              <a:spcBef>
                <a:spcPct val="0"/>
              </a:spcBef>
            </a:pPr>
            <a:r>
              <a:rPr lang="en-US" sz="2186">
                <a:solidFill>
                  <a:srgbClr val="000000"/>
                </a:solidFill>
                <a:latin typeface="Poppins"/>
                <a:ea typeface="Poppins"/>
                <a:cs typeface="Poppins"/>
                <a:sym typeface="Poppins"/>
              </a:rPr>
              <a:t>The tool used for data analysis Python Jupyter, we will mention the charts used and the insights learned from the data.</a:t>
            </a:r>
          </a:p>
          <a:p>
            <a:pPr algn="ctr">
              <a:lnSpc>
                <a:spcPts val="3061"/>
              </a:lnSpc>
              <a:spcBef>
                <a:spcPct val="0"/>
              </a:spcBef>
            </a:pPr>
            <a:r>
              <a:rPr lang="en-US" sz="2186">
                <a:solidFill>
                  <a:srgbClr val="000000"/>
                </a:solidFill>
                <a:latin typeface="Poppins"/>
                <a:ea typeface="Poppins"/>
                <a:cs typeface="Poppins"/>
                <a:sym typeface="Poppins"/>
              </a:rPr>
              <a:t> </a:t>
            </a:r>
          </a:p>
          <a:p>
            <a:pPr algn="ctr">
              <a:lnSpc>
                <a:spcPts val="3061"/>
              </a:lnSpc>
              <a:spcBef>
                <a:spcPct val="0"/>
              </a:spcBef>
            </a:pPr>
            <a:r>
              <a:rPr lang="en-US" sz="2186">
                <a:solidFill>
                  <a:srgbClr val="000000"/>
                </a:solidFill>
                <a:latin typeface="Poppins"/>
                <a:ea typeface="Poppins"/>
                <a:cs typeface="Poppins"/>
                <a:sym typeface="Poppins"/>
              </a:rPr>
              <a:t>The data shape after cleaning </a:t>
            </a:r>
            <a:r>
              <a:rPr lang="en-US" sz="2186" b="1" i="1">
                <a:solidFill>
                  <a:srgbClr val="000000"/>
                </a:solidFill>
                <a:latin typeface="Poppins Bold Italics"/>
                <a:ea typeface="Poppins Bold Italics"/>
                <a:cs typeface="Poppins Bold Italics"/>
                <a:sym typeface="Poppins Bold Italics"/>
              </a:rPr>
              <a:t>(85314 rows, 40 columns) </a:t>
            </a:r>
            <a:r>
              <a:rPr lang="en-US" sz="2186" i="1">
                <a:solidFill>
                  <a:srgbClr val="000000"/>
                </a:solidFill>
                <a:latin typeface="Poppins Italics"/>
                <a:ea typeface="Poppins Italics"/>
                <a:cs typeface="Poppins Italics"/>
                <a:sym typeface="Poppins Italics"/>
              </a:rPr>
              <a:t>is massive</a:t>
            </a:r>
            <a:r>
              <a:rPr lang="en-US" sz="2186" b="1" i="1">
                <a:solidFill>
                  <a:srgbClr val="000000"/>
                </a:solidFill>
                <a:latin typeface="Poppins Bold Italics"/>
                <a:ea typeface="Poppins Bold Italics"/>
                <a:cs typeface="Poppins Bold Italics"/>
                <a:sym typeface="Poppins Bold Italics"/>
              </a:rPr>
              <a:t>, </a:t>
            </a:r>
          </a:p>
          <a:p>
            <a:pPr algn="ctr">
              <a:lnSpc>
                <a:spcPts val="3061"/>
              </a:lnSpc>
              <a:spcBef>
                <a:spcPct val="0"/>
              </a:spcBef>
            </a:pPr>
            <a:endParaRPr lang="en-US" sz="2186" b="1" i="1">
              <a:solidFill>
                <a:srgbClr val="000000"/>
              </a:solidFill>
              <a:latin typeface="Poppins Bold Italics"/>
              <a:ea typeface="Poppins Bold Italics"/>
              <a:cs typeface="Poppins Bold Italics"/>
              <a:sym typeface="Poppins Bold Italics"/>
            </a:endParaRPr>
          </a:p>
          <a:p>
            <a:pPr algn="ctr">
              <a:lnSpc>
                <a:spcPts val="3061"/>
              </a:lnSpc>
              <a:spcBef>
                <a:spcPct val="0"/>
              </a:spcBef>
            </a:pPr>
            <a:r>
              <a:rPr lang="en-US" sz="2186">
                <a:solidFill>
                  <a:srgbClr val="000000"/>
                </a:solidFill>
                <a:latin typeface="Poppins"/>
                <a:ea typeface="Poppins"/>
                <a:cs typeface="Poppins"/>
                <a:sym typeface="Poppins"/>
              </a:rPr>
              <a:t>so we opted to take only a sample of </a:t>
            </a:r>
            <a:r>
              <a:rPr lang="en-US" sz="2186" b="1" i="1">
                <a:solidFill>
                  <a:srgbClr val="000000"/>
                </a:solidFill>
                <a:latin typeface="Poppins Bold Italics"/>
                <a:ea typeface="Poppins Bold Italics"/>
                <a:cs typeface="Poppins Bold Italics"/>
                <a:sym typeface="Poppins Bold Italics"/>
              </a:rPr>
              <a:t>5000 </a:t>
            </a:r>
            <a:r>
              <a:rPr lang="en-US" sz="2186">
                <a:solidFill>
                  <a:srgbClr val="000000"/>
                </a:solidFill>
                <a:latin typeface="Poppins"/>
                <a:ea typeface="Poppins"/>
                <a:cs typeface="Poppins"/>
                <a:sym typeface="Poppins"/>
              </a:rPr>
              <a:t>rows to perform the data analysis on for time purposes. </a:t>
            </a:r>
          </a:p>
          <a:p>
            <a:pPr algn="ctr">
              <a:lnSpc>
                <a:spcPts val="3061"/>
              </a:lnSpc>
              <a:spcBef>
                <a:spcPct val="0"/>
              </a:spcBef>
            </a:pPr>
            <a:r>
              <a:rPr lang="en-US" sz="2186">
                <a:solidFill>
                  <a:srgbClr val="000000"/>
                </a:solidFill>
                <a:latin typeface="Poppins"/>
                <a:ea typeface="Poppins"/>
                <a:cs typeface="Poppins"/>
                <a:sym typeface="Poppins"/>
              </a:rPr>
              <a:t> </a:t>
            </a:r>
          </a:p>
          <a:p>
            <a:pPr algn="ctr">
              <a:lnSpc>
                <a:spcPts val="3061"/>
              </a:lnSpc>
              <a:spcBef>
                <a:spcPct val="0"/>
              </a:spcBef>
            </a:pPr>
            <a:endParaRPr lang="en-US" sz="2186">
              <a:solidFill>
                <a:srgbClr val="000000"/>
              </a:solidFill>
              <a:latin typeface="Poppins"/>
              <a:ea typeface="Poppins"/>
              <a:cs typeface="Poppins"/>
              <a:sym typeface="Poppins"/>
            </a:endParaRPr>
          </a:p>
          <a:p>
            <a:pPr algn="ctr">
              <a:lnSpc>
                <a:spcPts val="3061"/>
              </a:lnSpc>
              <a:spcBef>
                <a:spcPct val="0"/>
              </a:spcBef>
            </a:pPr>
            <a:r>
              <a:rPr lang="en-US" sz="2186">
                <a:solidFill>
                  <a:srgbClr val="000000"/>
                </a:solidFill>
                <a:latin typeface="Poppins"/>
                <a:ea typeface="Poppins"/>
                <a:cs typeface="Poppins"/>
                <a:sym typeface="Poppins"/>
              </a:rPr>
              <a:t>The data is diverse and perfect for training our machine learning model,</a:t>
            </a:r>
          </a:p>
          <a:p>
            <a:pPr algn="ctr">
              <a:lnSpc>
                <a:spcPts val="3061"/>
              </a:lnSpc>
              <a:spcBef>
                <a:spcPct val="0"/>
              </a:spcBef>
            </a:pPr>
            <a:r>
              <a:rPr lang="en-US" sz="2186" b="1">
                <a:solidFill>
                  <a:srgbClr val="000000"/>
                </a:solidFill>
                <a:latin typeface="Poppins Bold"/>
                <a:ea typeface="Poppins Bold"/>
                <a:cs typeface="Poppins Bold"/>
                <a:sym typeface="Poppins Bold"/>
              </a:rPr>
              <a:t>It ranges from:</a:t>
            </a:r>
          </a:p>
          <a:p>
            <a:pPr algn="ctr">
              <a:lnSpc>
                <a:spcPts val="3061"/>
              </a:lnSpc>
              <a:spcBef>
                <a:spcPct val="0"/>
              </a:spcBef>
            </a:pPr>
            <a:r>
              <a:rPr lang="en-US" sz="2186" b="1" i="1">
                <a:solidFill>
                  <a:srgbClr val="000000"/>
                </a:solidFill>
                <a:latin typeface="Poppins Bold Italics"/>
                <a:ea typeface="Poppins Bold Italics"/>
                <a:cs typeface="Poppins Bold Italics"/>
                <a:sym typeface="Poppins Bold Italics"/>
              </a:rPr>
              <a:t>pricings, ambience, hours of opening, meals, family friendly, categories and more!</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82934" y="438463"/>
            <a:ext cx="3015419" cy="1180474"/>
          </a:xfrm>
          <a:custGeom>
            <a:avLst/>
            <a:gdLst/>
            <a:ahLst/>
            <a:cxnLst/>
            <a:rect l="l" t="t" r="r" b="b"/>
            <a:pathLst>
              <a:path w="3015419" h="1180474">
                <a:moveTo>
                  <a:pt x="0" y="0"/>
                </a:moveTo>
                <a:lnTo>
                  <a:pt x="3015419" y="0"/>
                </a:lnTo>
                <a:lnTo>
                  <a:pt x="3015419" y="1180474"/>
                </a:lnTo>
                <a:lnTo>
                  <a:pt x="0" y="1180474"/>
                </a:lnTo>
                <a:lnTo>
                  <a:pt x="0" y="0"/>
                </a:lnTo>
                <a:close/>
              </a:path>
            </a:pathLst>
          </a:custGeom>
          <a:blipFill>
            <a:blip r:embed="rId2"/>
            <a:stretch>
              <a:fillRect t="-77360" b="-78081"/>
            </a:stretch>
          </a:blipFill>
        </p:spPr>
      </p:sp>
      <p:sp>
        <p:nvSpPr>
          <p:cNvPr id="3" name="Freeform 3"/>
          <p:cNvSpPr/>
          <p:nvPr/>
        </p:nvSpPr>
        <p:spPr>
          <a:xfrm>
            <a:off x="3493371" y="1812460"/>
            <a:ext cx="11301259" cy="6328705"/>
          </a:xfrm>
          <a:custGeom>
            <a:avLst/>
            <a:gdLst/>
            <a:ahLst/>
            <a:cxnLst/>
            <a:rect l="l" t="t" r="r" b="b"/>
            <a:pathLst>
              <a:path w="11301259" h="6328705">
                <a:moveTo>
                  <a:pt x="0" y="0"/>
                </a:moveTo>
                <a:lnTo>
                  <a:pt x="11301258" y="0"/>
                </a:lnTo>
                <a:lnTo>
                  <a:pt x="11301258" y="6328705"/>
                </a:lnTo>
                <a:lnTo>
                  <a:pt x="0" y="6328705"/>
                </a:lnTo>
                <a:lnTo>
                  <a:pt x="0" y="0"/>
                </a:lnTo>
                <a:close/>
              </a:path>
            </a:pathLst>
          </a:custGeom>
          <a:blipFill>
            <a:blip r:embed="rId3"/>
            <a:stretch>
              <a:fillRect/>
            </a:stretch>
          </a:blipFill>
        </p:spPr>
      </p:sp>
      <p:sp>
        <p:nvSpPr>
          <p:cNvPr id="4" name="TextBox 4"/>
          <p:cNvSpPr txBox="1"/>
          <p:nvPr/>
        </p:nvSpPr>
        <p:spPr>
          <a:xfrm>
            <a:off x="6243638" y="971550"/>
            <a:ext cx="5800725" cy="34226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Poppins"/>
                <a:ea typeface="Poppins"/>
                <a:cs typeface="Poppins"/>
                <a:sym typeface="Poppins"/>
              </a:rPr>
              <a:t>The following figure shows the top 10 categories </a:t>
            </a:r>
          </a:p>
        </p:txBody>
      </p:sp>
      <p:sp>
        <p:nvSpPr>
          <p:cNvPr id="5" name="TextBox 5"/>
          <p:cNvSpPr txBox="1"/>
          <p:nvPr/>
        </p:nvSpPr>
        <p:spPr>
          <a:xfrm>
            <a:off x="1028700" y="8582660"/>
            <a:ext cx="16230600" cy="675640"/>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Poppins"/>
                <a:ea typeface="Poppins"/>
                <a:cs typeface="Poppins"/>
                <a:sym typeface="Poppins"/>
              </a:rPr>
              <a:t>Insights: We see that a majority of the data are restaurant businesses, many people consider restaurants are important places to visit for their trips so this aligns well with our findings.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12630150" y="1028700"/>
            <a:ext cx="4629150" cy="8229600"/>
          </a:xfrm>
          <a:prstGeom prst="rect">
            <a:avLst/>
          </a:prstGeom>
        </p:spPr>
      </p:pic>
      <p:sp>
        <p:nvSpPr>
          <p:cNvPr id="3" name="TextBox 3"/>
          <p:cNvSpPr txBox="1"/>
          <p:nvPr/>
        </p:nvSpPr>
        <p:spPr>
          <a:xfrm>
            <a:off x="672131" y="863289"/>
            <a:ext cx="8236124" cy="2333699"/>
          </a:xfrm>
          <a:prstGeom prst="rect">
            <a:avLst/>
          </a:prstGeom>
        </p:spPr>
        <p:txBody>
          <a:bodyPr lIns="0" tIns="0" rIns="0" bIns="0" rtlCol="0" anchor="t">
            <a:spAutoFit/>
          </a:bodyPr>
          <a:lstStyle/>
          <a:p>
            <a:pPr algn="l">
              <a:lnSpc>
                <a:spcPts val="8984"/>
              </a:lnSpc>
            </a:pPr>
            <a:r>
              <a:rPr lang="en-US" sz="7487" b="1">
                <a:solidFill>
                  <a:srgbClr val="D6801C"/>
                </a:solidFill>
                <a:latin typeface="Poppins Bold"/>
                <a:ea typeface="Poppins Bold"/>
                <a:cs typeface="Poppins Bold"/>
                <a:sym typeface="Poppins Bold"/>
              </a:rPr>
              <a:t>Objectives</a:t>
            </a:r>
          </a:p>
          <a:p>
            <a:pPr algn="l">
              <a:lnSpc>
                <a:spcPts val="8984"/>
              </a:lnSpc>
            </a:pPr>
            <a:endParaRPr lang="en-US" sz="7487" b="1">
              <a:solidFill>
                <a:srgbClr val="D6801C"/>
              </a:solidFill>
              <a:latin typeface="Poppins Bold"/>
              <a:ea typeface="Poppins Bold"/>
              <a:cs typeface="Poppins Bold"/>
              <a:sym typeface="Poppins Bold"/>
            </a:endParaRPr>
          </a:p>
        </p:txBody>
      </p:sp>
      <p:sp>
        <p:nvSpPr>
          <p:cNvPr id="4" name="TextBox 4"/>
          <p:cNvSpPr txBox="1"/>
          <p:nvPr/>
        </p:nvSpPr>
        <p:spPr>
          <a:xfrm>
            <a:off x="374549" y="2423002"/>
            <a:ext cx="18299043" cy="6174459"/>
          </a:xfrm>
          <a:prstGeom prst="rect">
            <a:avLst/>
          </a:prstGeom>
        </p:spPr>
        <p:txBody>
          <a:bodyPr lIns="0" tIns="0" rIns="0" bIns="0" rtlCol="0" anchor="t">
            <a:spAutoFit/>
          </a:bodyPr>
          <a:lstStyle/>
          <a:p>
            <a:pPr marL="696873" lvl="1" indent="-348437" algn="l">
              <a:lnSpc>
                <a:spcPts val="4518"/>
              </a:lnSpc>
              <a:buFont typeface="Arial"/>
              <a:buChar char="•"/>
            </a:pPr>
            <a:r>
              <a:rPr lang="en-US" sz="3227" b="1">
                <a:solidFill>
                  <a:srgbClr val="000000"/>
                </a:solidFill>
                <a:latin typeface="Poppins Medium"/>
                <a:ea typeface="Poppins Medium"/>
                <a:cs typeface="Poppins Medium"/>
                <a:sym typeface="Poppins Medium"/>
              </a:rPr>
              <a:t>Develop cross-platform mobile application </a:t>
            </a:r>
          </a:p>
          <a:p>
            <a:pPr algn="l">
              <a:lnSpc>
                <a:spcPts val="4518"/>
              </a:lnSpc>
            </a:pPr>
            <a:endParaRPr lang="en-US" sz="3227" b="1">
              <a:solidFill>
                <a:srgbClr val="000000"/>
              </a:solidFill>
              <a:latin typeface="Poppins Medium"/>
              <a:ea typeface="Poppins Medium"/>
              <a:cs typeface="Poppins Medium"/>
              <a:sym typeface="Poppins Medium"/>
            </a:endParaRPr>
          </a:p>
          <a:p>
            <a:pPr marL="696873" lvl="1" indent="-348437" algn="l">
              <a:lnSpc>
                <a:spcPts val="4518"/>
              </a:lnSpc>
              <a:buFont typeface="Arial"/>
              <a:buChar char="•"/>
            </a:pPr>
            <a:r>
              <a:rPr lang="en-US" sz="3227" b="1">
                <a:solidFill>
                  <a:srgbClr val="000000"/>
                </a:solidFill>
                <a:latin typeface="Poppins Medium"/>
                <a:ea typeface="Poppins Medium"/>
                <a:cs typeface="Poppins Medium"/>
                <a:sym typeface="Poppins Medium"/>
              </a:rPr>
              <a:t>Implement AI planning system</a:t>
            </a:r>
          </a:p>
          <a:p>
            <a:pPr algn="l">
              <a:lnSpc>
                <a:spcPts val="4518"/>
              </a:lnSpc>
            </a:pPr>
            <a:endParaRPr lang="en-US" sz="3227" b="1">
              <a:solidFill>
                <a:srgbClr val="000000"/>
              </a:solidFill>
              <a:latin typeface="Poppins Medium"/>
              <a:ea typeface="Poppins Medium"/>
              <a:cs typeface="Poppins Medium"/>
              <a:sym typeface="Poppins Medium"/>
            </a:endParaRPr>
          </a:p>
          <a:p>
            <a:pPr marL="696873" lvl="1" indent="-348437" algn="l">
              <a:lnSpc>
                <a:spcPts val="4518"/>
              </a:lnSpc>
              <a:buFont typeface="Arial"/>
              <a:buChar char="•"/>
            </a:pPr>
            <a:r>
              <a:rPr lang="en-US" sz="3227" b="1">
                <a:solidFill>
                  <a:srgbClr val="000000"/>
                </a:solidFill>
                <a:latin typeface="Poppins Medium"/>
                <a:ea typeface="Poppins Medium"/>
                <a:cs typeface="Poppins Medium"/>
                <a:sym typeface="Poppins Medium"/>
              </a:rPr>
              <a:t>Create secure user authentication </a:t>
            </a:r>
          </a:p>
          <a:p>
            <a:pPr algn="l">
              <a:lnSpc>
                <a:spcPts val="4518"/>
              </a:lnSpc>
            </a:pPr>
            <a:endParaRPr lang="en-US" sz="3227" b="1">
              <a:solidFill>
                <a:srgbClr val="000000"/>
              </a:solidFill>
              <a:latin typeface="Poppins Medium"/>
              <a:ea typeface="Poppins Medium"/>
              <a:cs typeface="Poppins Medium"/>
              <a:sym typeface="Poppins Medium"/>
            </a:endParaRPr>
          </a:p>
          <a:p>
            <a:pPr marL="696873" lvl="1" indent="-348437" algn="l">
              <a:lnSpc>
                <a:spcPts val="4518"/>
              </a:lnSpc>
              <a:buFont typeface="Arial"/>
              <a:buChar char="•"/>
            </a:pPr>
            <a:r>
              <a:rPr lang="en-US" sz="3227" b="1">
                <a:solidFill>
                  <a:srgbClr val="000000"/>
                </a:solidFill>
                <a:latin typeface="Poppins Medium"/>
                <a:ea typeface="Poppins Medium"/>
                <a:cs typeface="Poppins Medium"/>
                <a:sym typeface="Poppins Medium"/>
              </a:rPr>
              <a:t>Establish real-time event tracking </a:t>
            </a:r>
          </a:p>
          <a:p>
            <a:pPr algn="l">
              <a:lnSpc>
                <a:spcPts val="4518"/>
              </a:lnSpc>
            </a:pPr>
            <a:endParaRPr lang="en-US" sz="3227" b="1">
              <a:solidFill>
                <a:srgbClr val="000000"/>
              </a:solidFill>
              <a:latin typeface="Poppins Medium"/>
              <a:ea typeface="Poppins Medium"/>
              <a:cs typeface="Poppins Medium"/>
              <a:sym typeface="Poppins Medium"/>
            </a:endParaRPr>
          </a:p>
          <a:p>
            <a:pPr marL="696873" lvl="1" indent="-348437" algn="l">
              <a:lnSpc>
                <a:spcPts val="4518"/>
              </a:lnSpc>
              <a:buFont typeface="Arial"/>
              <a:buChar char="•"/>
            </a:pPr>
            <a:r>
              <a:rPr lang="en-US" sz="3227" b="1">
                <a:solidFill>
                  <a:srgbClr val="000000"/>
                </a:solidFill>
                <a:latin typeface="Poppins Medium"/>
                <a:ea typeface="Poppins Medium"/>
                <a:cs typeface="Poppins Medium"/>
                <a:sym typeface="Poppins Medium"/>
              </a:rPr>
              <a:t>Build social networking features </a:t>
            </a:r>
          </a:p>
          <a:p>
            <a:pPr algn="l">
              <a:lnSpc>
                <a:spcPts val="4378"/>
              </a:lnSpc>
            </a:pPr>
            <a:endParaRPr lang="en-US" sz="3227" b="1">
              <a:solidFill>
                <a:srgbClr val="000000"/>
              </a:solidFill>
              <a:latin typeface="Poppins Medium"/>
              <a:ea typeface="Poppins Medium"/>
              <a:cs typeface="Poppins Medium"/>
              <a:sym typeface="Poppins Medium"/>
            </a:endParaRPr>
          </a:p>
          <a:p>
            <a:pPr algn="l">
              <a:lnSpc>
                <a:spcPts val="3648"/>
              </a:lnSpc>
            </a:pPr>
            <a:endParaRPr lang="en-US" sz="3227" b="1">
              <a:solidFill>
                <a:srgbClr val="000000"/>
              </a:solidFill>
              <a:latin typeface="Poppins Medium"/>
              <a:ea typeface="Poppins Medium"/>
              <a:cs typeface="Poppins Medium"/>
              <a:sym typeface="Poppins Medium"/>
            </a:endParaRPr>
          </a:p>
        </p:txBody>
      </p:sp>
    </p:spTree>
  </p:cSld>
  <p:clrMapOvr>
    <a:masterClrMapping/>
  </p:clrMapOvr>
  <p:timing>
    <p:tnLst>
      <p:par>
        <p:cTn id="1" dur="indefinite" restart="never" nodeType="tmRoot">
          <p:childTnLst>
            <p:video>
              <p:cMediaNode vol="0">
                <p:cTn id="2" fill="hold" display="0">
                  <p:stCondLst>
                    <p:cond delay="indefinite"/>
                  </p:stCondLst>
                </p:cTn>
                <p:tgtEl>
                  <p:spTgt spid="2"/>
                </p:tgtEl>
              </p:cMediaNode>
            </p:vide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82934" y="438463"/>
            <a:ext cx="3015419" cy="1180474"/>
          </a:xfrm>
          <a:custGeom>
            <a:avLst/>
            <a:gdLst/>
            <a:ahLst/>
            <a:cxnLst/>
            <a:rect l="l" t="t" r="r" b="b"/>
            <a:pathLst>
              <a:path w="3015419" h="1180474">
                <a:moveTo>
                  <a:pt x="0" y="0"/>
                </a:moveTo>
                <a:lnTo>
                  <a:pt x="3015419" y="0"/>
                </a:lnTo>
                <a:lnTo>
                  <a:pt x="3015419" y="1180474"/>
                </a:lnTo>
                <a:lnTo>
                  <a:pt x="0" y="1180474"/>
                </a:lnTo>
                <a:lnTo>
                  <a:pt x="0" y="0"/>
                </a:lnTo>
                <a:close/>
              </a:path>
            </a:pathLst>
          </a:custGeom>
          <a:blipFill>
            <a:blip r:embed="rId2"/>
            <a:stretch>
              <a:fillRect t="-77360" b="-78081"/>
            </a:stretch>
          </a:blipFill>
        </p:spPr>
      </p:sp>
      <p:sp>
        <p:nvSpPr>
          <p:cNvPr id="3" name="Freeform 3"/>
          <p:cNvSpPr/>
          <p:nvPr/>
        </p:nvSpPr>
        <p:spPr>
          <a:xfrm>
            <a:off x="9845069" y="2721463"/>
            <a:ext cx="7812228" cy="5351376"/>
          </a:xfrm>
          <a:custGeom>
            <a:avLst/>
            <a:gdLst/>
            <a:ahLst/>
            <a:cxnLst/>
            <a:rect l="l" t="t" r="r" b="b"/>
            <a:pathLst>
              <a:path w="7812228" h="5351376">
                <a:moveTo>
                  <a:pt x="0" y="0"/>
                </a:moveTo>
                <a:lnTo>
                  <a:pt x="7812229" y="0"/>
                </a:lnTo>
                <a:lnTo>
                  <a:pt x="7812229" y="5351377"/>
                </a:lnTo>
                <a:lnTo>
                  <a:pt x="0" y="5351377"/>
                </a:lnTo>
                <a:lnTo>
                  <a:pt x="0" y="0"/>
                </a:lnTo>
                <a:close/>
              </a:path>
            </a:pathLst>
          </a:custGeom>
          <a:blipFill>
            <a:blip r:embed="rId3"/>
            <a:stretch>
              <a:fillRect/>
            </a:stretch>
          </a:blipFill>
        </p:spPr>
      </p:sp>
      <p:sp>
        <p:nvSpPr>
          <p:cNvPr id="4" name="Freeform 4"/>
          <p:cNvSpPr/>
          <p:nvPr/>
        </p:nvSpPr>
        <p:spPr>
          <a:xfrm>
            <a:off x="1162073" y="2790562"/>
            <a:ext cx="7596617" cy="5213179"/>
          </a:xfrm>
          <a:custGeom>
            <a:avLst/>
            <a:gdLst/>
            <a:ahLst/>
            <a:cxnLst/>
            <a:rect l="l" t="t" r="r" b="b"/>
            <a:pathLst>
              <a:path w="7596617" h="5213179">
                <a:moveTo>
                  <a:pt x="0" y="0"/>
                </a:moveTo>
                <a:lnTo>
                  <a:pt x="7596617" y="0"/>
                </a:lnTo>
                <a:lnTo>
                  <a:pt x="7596617" y="5213179"/>
                </a:lnTo>
                <a:lnTo>
                  <a:pt x="0" y="5213179"/>
                </a:lnTo>
                <a:lnTo>
                  <a:pt x="0" y="0"/>
                </a:lnTo>
                <a:close/>
              </a:path>
            </a:pathLst>
          </a:custGeom>
          <a:blipFill>
            <a:blip r:embed="rId4"/>
            <a:stretch>
              <a:fillRect/>
            </a:stretch>
          </a:blipFill>
        </p:spPr>
      </p:sp>
      <p:sp>
        <p:nvSpPr>
          <p:cNvPr id="5" name="TextBox 5"/>
          <p:cNvSpPr txBox="1"/>
          <p:nvPr/>
        </p:nvSpPr>
        <p:spPr>
          <a:xfrm>
            <a:off x="5074168" y="276547"/>
            <a:ext cx="11403449" cy="1342390"/>
          </a:xfrm>
          <a:prstGeom prst="rect">
            <a:avLst/>
          </a:prstGeom>
        </p:spPr>
        <p:txBody>
          <a:bodyPr lIns="0" tIns="0" rIns="0" bIns="0" rtlCol="0" anchor="t">
            <a:spAutoFit/>
          </a:bodyPr>
          <a:lstStyle/>
          <a:p>
            <a:pPr algn="ctr">
              <a:lnSpc>
                <a:spcPts val="2659"/>
              </a:lnSpc>
            </a:pPr>
            <a:r>
              <a:rPr lang="en-US" sz="1899">
                <a:solidFill>
                  <a:srgbClr val="000000"/>
                </a:solidFill>
                <a:latin typeface="Poppins"/>
                <a:ea typeface="Poppins"/>
                <a:cs typeface="Poppins"/>
                <a:sym typeface="Poppins"/>
              </a:rPr>
              <a:t>The following figure shows the most important types of businesses </a:t>
            </a:r>
          </a:p>
          <a:p>
            <a:pPr algn="ctr">
              <a:lnSpc>
                <a:spcPts val="2659"/>
              </a:lnSpc>
            </a:pPr>
            <a:r>
              <a:rPr lang="en-US" sz="1899">
                <a:solidFill>
                  <a:srgbClr val="000000"/>
                </a:solidFill>
                <a:latin typeface="Poppins"/>
                <a:ea typeface="Poppins"/>
                <a:cs typeface="Poppins"/>
                <a:sym typeface="Poppins"/>
              </a:rPr>
              <a:t>(Tourist – Casual – Romantic etc.) and also another figure </a:t>
            </a:r>
          </a:p>
          <a:p>
            <a:pPr algn="ctr">
              <a:lnSpc>
                <a:spcPts val="2659"/>
              </a:lnSpc>
            </a:pPr>
            <a:r>
              <a:rPr lang="en-US" sz="1899">
                <a:solidFill>
                  <a:srgbClr val="000000"/>
                </a:solidFill>
                <a:latin typeface="Poppins"/>
                <a:ea typeface="Poppins"/>
                <a:cs typeface="Poppins"/>
                <a:sym typeface="Poppins"/>
              </a:rPr>
              <a:t>that shows us the most important types of meal preferences (Lunch – Dessert – Breakfast etc.)</a:t>
            </a:r>
          </a:p>
          <a:p>
            <a:pPr algn="ctr">
              <a:lnSpc>
                <a:spcPts val="2659"/>
              </a:lnSpc>
              <a:spcBef>
                <a:spcPct val="0"/>
              </a:spcBef>
            </a:pPr>
            <a:endParaRPr lang="en-US" sz="1899">
              <a:solidFill>
                <a:srgbClr val="000000"/>
              </a:solidFill>
              <a:latin typeface="Poppins"/>
              <a:ea typeface="Poppins"/>
              <a:cs typeface="Poppins"/>
              <a:sym typeface="Poppins"/>
            </a:endParaRPr>
          </a:p>
        </p:txBody>
      </p:sp>
      <p:sp>
        <p:nvSpPr>
          <p:cNvPr id="6" name="TextBox 6"/>
          <p:cNvSpPr txBox="1"/>
          <p:nvPr/>
        </p:nvSpPr>
        <p:spPr>
          <a:xfrm>
            <a:off x="4960382" y="8582660"/>
            <a:ext cx="8367236" cy="1009015"/>
          </a:xfrm>
          <a:prstGeom prst="rect">
            <a:avLst/>
          </a:prstGeom>
        </p:spPr>
        <p:txBody>
          <a:bodyPr lIns="0" tIns="0" rIns="0" bIns="0" rtlCol="0" anchor="t">
            <a:spAutoFit/>
          </a:bodyPr>
          <a:lstStyle/>
          <a:p>
            <a:pPr algn="ctr">
              <a:lnSpc>
                <a:spcPts val="2659"/>
              </a:lnSpc>
            </a:pPr>
            <a:r>
              <a:rPr lang="en-US" sz="1899">
                <a:solidFill>
                  <a:srgbClr val="000000"/>
                </a:solidFill>
                <a:latin typeface="Poppins"/>
                <a:ea typeface="Poppins"/>
                <a:cs typeface="Poppins"/>
                <a:sym typeface="Poppins"/>
              </a:rPr>
              <a:t>Insights: We see that most restaurants serve lunch and dinner meals, </a:t>
            </a:r>
          </a:p>
          <a:p>
            <a:pPr algn="ctr">
              <a:lnSpc>
                <a:spcPts val="2659"/>
              </a:lnSpc>
            </a:pPr>
            <a:r>
              <a:rPr lang="en-US" sz="1899">
                <a:solidFill>
                  <a:srgbClr val="000000"/>
                </a:solidFill>
                <a:latin typeface="Poppins"/>
                <a:ea typeface="Poppins"/>
                <a:cs typeface="Poppins"/>
                <a:sym typeface="Poppins"/>
              </a:rPr>
              <a:t>and the most popular types of businesses are casual ones.</a:t>
            </a:r>
          </a:p>
          <a:p>
            <a:pPr algn="ctr">
              <a:lnSpc>
                <a:spcPts val="2659"/>
              </a:lnSpc>
              <a:spcBef>
                <a:spcPct val="0"/>
              </a:spcBef>
            </a:pPr>
            <a:endParaRPr lang="en-US" sz="1899">
              <a:solidFill>
                <a:srgbClr val="000000"/>
              </a:solidFill>
              <a:latin typeface="Poppins"/>
              <a:ea typeface="Poppins"/>
              <a:cs typeface="Poppins"/>
              <a:sym typeface="Poppins"/>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82934" y="438463"/>
            <a:ext cx="3015419" cy="1180474"/>
          </a:xfrm>
          <a:custGeom>
            <a:avLst/>
            <a:gdLst/>
            <a:ahLst/>
            <a:cxnLst/>
            <a:rect l="l" t="t" r="r" b="b"/>
            <a:pathLst>
              <a:path w="3015419" h="1180474">
                <a:moveTo>
                  <a:pt x="0" y="0"/>
                </a:moveTo>
                <a:lnTo>
                  <a:pt x="3015419" y="0"/>
                </a:lnTo>
                <a:lnTo>
                  <a:pt x="3015419" y="1180474"/>
                </a:lnTo>
                <a:lnTo>
                  <a:pt x="0" y="1180474"/>
                </a:lnTo>
                <a:lnTo>
                  <a:pt x="0" y="0"/>
                </a:lnTo>
                <a:close/>
              </a:path>
            </a:pathLst>
          </a:custGeom>
          <a:blipFill>
            <a:blip r:embed="rId2"/>
            <a:stretch>
              <a:fillRect t="-77360" b="-78081"/>
            </a:stretch>
          </a:blipFill>
        </p:spPr>
      </p:sp>
      <p:sp>
        <p:nvSpPr>
          <p:cNvPr id="3" name="Freeform 3"/>
          <p:cNvSpPr/>
          <p:nvPr/>
        </p:nvSpPr>
        <p:spPr>
          <a:xfrm>
            <a:off x="4800053" y="1337945"/>
            <a:ext cx="8687894" cy="6819997"/>
          </a:xfrm>
          <a:custGeom>
            <a:avLst/>
            <a:gdLst/>
            <a:ahLst/>
            <a:cxnLst/>
            <a:rect l="l" t="t" r="r" b="b"/>
            <a:pathLst>
              <a:path w="8687894" h="6819997">
                <a:moveTo>
                  <a:pt x="0" y="0"/>
                </a:moveTo>
                <a:lnTo>
                  <a:pt x="8687894" y="0"/>
                </a:lnTo>
                <a:lnTo>
                  <a:pt x="8687894" y="6819997"/>
                </a:lnTo>
                <a:lnTo>
                  <a:pt x="0" y="6819997"/>
                </a:lnTo>
                <a:lnTo>
                  <a:pt x="0" y="0"/>
                </a:lnTo>
                <a:close/>
              </a:path>
            </a:pathLst>
          </a:custGeom>
          <a:blipFill>
            <a:blip r:embed="rId3"/>
            <a:stretch>
              <a:fillRect/>
            </a:stretch>
          </a:blipFill>
        </p:spPr>
      </p:sp>
      <p:sp>
        <p:nvSpPr>
          <p:cNvPr id="4" name="TextBox 4"/>
          <p:cNvSpPr txBox="1"/>
          <p:nvPr/>
        </p:nvSpPr>
        <p:spPr>
          <a:xfrm>
            <a:off x="4314049" y="662305"/>
            <a:ext cx="10735032" cy="675640"/>
          </a:xfrm>
          <a:prstGeom prst="rect">
            <a:avLst/>
          </a:prstGeom>
        </p:spPr>
        <p:txBody>
          <a:bodyPr lIns="0" tIns="0" rIns="0" bIns="0" rtlCol="0" anchor="t">
            <a:spAutoFit/>
          </a:bodyPr>
          <a:lstStyle/>
          <a:p>
            <a:pPr algn="ctr">
              <a:lnSpc>
                <a:spcPts val="2659"/>
              </a:lnSpc>
            </a:pPr>
            <a:r>
              <a:rPr lang="en-US" sz="1899">
                <a:solidFill>
                  <a:srgbClr val="000000"/>
                </a:solidFill>
                <a:latin typeface="Poppins"/>
                <a:ea typeface="Poppins"/>
                <a:cs typeface="Poppins"/>
                <a:sym typeface="Poppins"/>
              </a:rPr>
              <a:t>The following figure will show the clustering of businesses according to price and ratings, </a:t>
            </a:r>
          </a:p>
          <a:p>
            <a:pPr algn="ctr">
              <a:lnSpc>
                <a:spcPts val="2659"/>
              </a:lnSpc>
              <a:spcBef>
                <a:spcPct val="0"/>
              </a:spcBef>
            </a:pPr>
            <a:endParaRPr lang="en-US" sz="1899">
              <a:solidFill>
                <a:srgbClr val="000000"/>
              </a:solidFill>
              <a:latin typeface="Poppins"/>
              <a:ea typeface="Poppins"/>
              <a:cs typeface="Poppins"/>
              <a:sym typeface="Poppins"/>
            </a:endParaRPr>
          </a:p>
        </p:txBody>
      </p:sp>
      <p:sp>
        <p:nvSpPr>
          <p:cNvPr id="5" name="TextBox 5"/>
          <p:cNvSpPr txBox="1"/>
          <p:nvPr/>
        </p:nvSpPr>
        <p:spPr>
          <a:xfrm>
            <a:off x="2196822" y="8582660"/>
            <a:ext cx="13894355" cy="1009015"/>
          </a:xfrm>
          <a:prstGeom prst="rect">
            <a:avLst/>
          </a:prstGeom>
        </p:spPr>
        <p:txBody>
          <a:bodyPr lIns="0" tIns="0" rIns="0" bIns="0" rtlCol="0" anchor="t">
            <a:spAutoFit/>
          </a:bodyPr>
          <a:lstStyle/>
          <a:p>
            <a:pPr algn="ctr">
              <a:lnSpc>
                <a:spcPts val="2659"/>
              </a:lnSpc>
            </a:pPr>
            <a:r>
              <a:rPr lang="en-US" sz="1899">
                <a:solidFill>
                  <a:srgbClr val="000000"/>
                </a:solidFill>
                <a:latin typeface="Poppins"/>
                <a:ea typeface="Poppins"/>
                <a:cs typeface="Poppins"/>
                <a:sym typeface="Poppins"/>
              </a:rPr>
              <a:t>Insights: This shows us businesses with a lower price (1,2) are more popular and get more reviews and more ratings.</a:t>
            </a:r>
          </a:p>
          <a:p>
            <a:pPr algn="ctr">
              <a:lnSpc>
                <a:spcPts val="2659"/>
              </a:lnSpc>
            </a:pPr>
            <a:r>
              <a:rPr lang="en-US" sz="1899">
                <a:solidFill>
                  <a:srgbClr val="000000"/>
                </a:solidFill>
                <a:latin typeface="Poppins"/>
                <a:ea typeface="Poppins"/>
                <a:cs typeface="Poppins"/>
                <a:sym typeface="Poppins"/>
              </a:rPr>
              <a:t>A certain cluster however (Denoted with a triangle) has higher prices and little to no review counts.</a:t>
            </a:r>
          </a:p>
          <a:p>
            <a:pPr algn="ctr">
              <a:lnSpc>
                <a:spcPts val="2659"/>
              </a:lnSpc>
              <a:spcBef>
                <a:spcPct val="0"/>
              </a:spcBef>
            </a:pPr>
            <a:endParaRPr lang="en-US" sz="1899">
              <a:solidFill>
                <a:srgbClr val="000000"/>
              </a:solidFill>
              <a:latin typeface="Poppins"/>
              <a:ea typeface="Poppins"/>
              <a:cs typeface="Poppins"/>
              <a:sym typeface="Poppins"/>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82934" y="438463"/>
            <a:ext cx="3015419" cy="1180474"/>
          </a:xfrm>
          <a:custGeom>
            <a:avLst/>
            <a:gdLst/>
            <a:ahLst/>
            <a:cxnLst/>
            <a:rect l="l" t="t" r="r" b="b"/>
            <a:pathLst>
              <a:path w="3015419" h="1180474">
                <a:moveTo>
                  <a:pt x="0" y="0"/>
                </a:moveTo>
                <a:lnTo>
                  <a:pt x="3015419" y="0"/>
                </a:lnTo>
                <a:lnTo>
                  <a:pt x="3015419" y="1180474"/>
                </a:lnTo>
                <a:lnTo>
                  <a:pt x="0" y="1180474"/>
                </a:lnTo>
                <a:lnTo>
                  <a:pt x="0" y="0"/>
                </a:lnTo>
                <a:close/>
              </a:path>
            </a:pathLst>
          </a:custGeom>
          <a:blipFill>
            <a:blip r:embed="rId2"/>
            <a:stretch>
              <a:fillRect t="-77360" b="-78081"/>
            </a:stretch>
          </a:blipFill>
        </p:spPr>
      </p:sp>
      <p:sp>
        <p:nvSpPr>
          <p:cNvPr id="3" name="Freeform 3"/>
          <p:cNvSpPr/>
          <p:nvPr/>
        </p:nvSpPr>
        <p:spPr>
          <a:xfrm>
            <a:off x="4107025" y="1390328"/>
            <a:ext cx="10073949" cy="6661399"/>
          </a:xfrm>
          <a:custGeom>
            <a:avLst/>
            <a:gdLst/>
            <a:ahLst/>
            <a:cxnLst/>
            <a:rect l="l" t="t" r="r" b="b"/>
            <a:pathLst>
              <a:path w="10073949" h="6661399">
                <a:moveTo>
                  <a:pt x="0" y="0"/>
                </a:moveTo>
                <a:lnTo>
                  <a:pt x="10073950" y="0"/>
                </a:lnTo>
                <a:lnTo>
                  <a:pt x="10073950" y="6661399"/>
                </a:lnTo>
                <a:lnTo>
                  <a:pt x="0" y="6661399"/>
                </a:lnTo>
                <a:lnTo>
                  <a:pt x="0" y="0"/>
                </a:lnTo>
                <a:close/>
              </a:path>
            </a:pathLst>
          </a:custGeom>
          <a:blipFill>
            <a:blip r:embed="rId3"/>
            <a:stretch>
              <a:fillRect/>
            </a:stretch>
          </a:blipFill>
        </p:spPr>
      </p:sp>
      <p:sp>
        <p:nvSpPr>
          <p:cNvPr id="4" name="TextBox 4"/>
          <p:cNvSpPr txBox="1"/>
          <p:nvPr/>
        </p:nvSpPr>
        <p:spPr>
          <a:xfrm>
            <a:off x="5562828" y="381313"/>
            <a:ext cx="7524274" cy="1009015"/>
          </a:xfrm>
          <a:prstGeom prst="rect">
            <a:avLst/>
          </a:prstGeom>
        </p:spPr>
        <p:txBody>
          <a:bodyPr lIns="0" tIns="0" rIns="0" bIns="0" rtlCol="0" anchor="t">
            <a:spAutoFit/>
          </a:bodyPr>
          <a:lstStyle/>
          <a:p>
            <a:pPr algn="ctr">
              <a:lnSpc>
                <a:spcPts val="2659"/>
              </a:lnSpc>
            </a:pPr>
            <a:r>
              <a:rPr lang="en-US" sz="1899">
                <a:solidFill>
                  <a:srgbClr val="000000"/>
                </a:solidFill>
                <a:latin typeface="Poppins"/>
                <a:ea typeface="Poppins"/>
                <a:cs typeface="Poppins"/>
                <a:sym typeface="Poppins"/>
              </a:rPr>
              <a:t>The following figure will show a histogram with the distribution </a:t>
            </a:r>
          </a:p>
          <a:p>
            <a:pPr algn="ctr">
              <a:lnSpc>
                <a:spcPts val="2659"/>
              </a:lnSpc>
            </a:pPr>
            <a:r>
              <a:rPr lang="en-US" sz="1899">
                <a:solidFill>
                  <a:srgbClr val="000000"/>
                </a:solidFill>
                <a:latin typeface="Poppins"/>
                <a:ea typeface="Poppins"/>
                <a:cs typeface="Poppins"/>
                <a:sym typeface="Poppins"/>
              </a:rPr>
              <a:t>of review counts for all businesses:</a:t>
            </a:r>
          </a:p>
          <a:p>
            <a:pPr algn="ctr">
              <a:lnSpc>
                <a:spcPts val="2659"/>
              </a:lnSpc>
              <a:spcBef>
                <a:spcPct val="0"/>
              </a:spcBef>
            </a:pPr>
            <a:endParaRPr lang="en-US" sz="1899">
              <a:solidFill>
                <a:srgbClr val="000000"/>
              </a:solidFill>
              <a:latin typeface="Poppins"/>
              <a:ea typeface="Poppins"/>
              <a:cs typeface="Poppins"/>
              <a:sym typeface="Poppins"/>
            </a:endParaRPr>
          </a:p>
        </p:txBody>
      </p:sp>
      <p:sp>
        <p:nvSpPr>
          <p:cNvPr id="5" name="TextBox 5"/>
          <p:cNvSpPr txBox="1"/>
          <p:nvPr/>
        </p:nvSpPr>
        <p:spPr>
          <a:xfrm>
            <a:off x="5053895" y="8601859"/>
            <a:ext cx="8542139" cy="1009015"/>
          </a:xfrm>
          <a:prstGeom prst="rect">
            <a:avLst/>
          </a:prstGeom>
        </p:spPr>
        <p:txBody>
          <a:bodyPr lIns="0" tIns="0" rIns="0" bIns="0" rtlCol="0" anchor="t">
            <a:spAutoFit/>
          </a:bodyPr>
          <a:lstStyle/>
          <a:p>
            <a:pPr algn="ctr">
              <a:lnSpc>
                <a:spcPts val="2659"/>
              </a:lnSpc>
            </a:pPr>
            <a:r>
              <a:rPr lang="en-US" sz="1899">
                <a:solidFill>
                  <a:srgbClr val="000000"/>
                </a:solidFill>
                <a:latin typeface="Poppins"/>
                <a:ea typeface="Poppins"/>
                <a:cs typeface="Poppins"/>
                <a:sym typeface="Poppins"/>
              </a:rPr>
              <a:t>Insights: This shows us that most businesses are not properly reviewed </a:t>
            </a:r>
          </a:p>
          <a:p>
            <a:pPr algn="ctr">
              <a:lnSpc>
                <a:spcPts val="2659"/>
              </a:lnSpc>
            </a:pPr>
            <a:r>
              <a:rPr lang="en-US" sz="1899">
                <a:solidFill>
                  <a:srgbClr val="000000"/>
                </a:solidFill>
                <a:latin typeface="Poppins"/>
                <a:ea typeface="Poppins"/>
                <a:cs typeface="Poppins"/>
                <a:sym typeface="Poppins"/>
              </a:rPr>
              <a:t>and businesses with higher popularity (review count) are rare.</a:t>
            </a:r>
          </a:p>
          <a:p>
            <a:pPr algn="ctr">
              <a:lnSpc>
                <a:spcPts val="2659"/>
              </a:lnSpc>
              <a:spcBef>
                <a:spcPct val="0"/>
              </a:spcBef>
            </a:pPr>
            <a:endParaRPr lang="en-US" sz="1899">
              <a:solidFill>
                <a:srgbClr val="000000"/>
              </a:solidFill>
              <a:latin typeface="Poppins"/>
              <a:ea typeface="Poppins"/>
              <a:cs typeface="Poppins"/>
              <a:sym typeface="Poppins"/>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82934" y="438463"/>
            <a:ext cx="3015419" cy="1180474"/>
          </a:xfrm>
          <a:custGeom>
            <a:avLst/>
            <a:gdLst/>
            <a:ahLst/>
            <a:cxnLst/>
            <a:rect l="l" t="t" r="r" b="b"/>
            <a:pathLst>
              <a:path w="3015419" h="1180474">
                <a:moveTo>
                  <a:pt x="0" y="0"/>
                </a:moveTo>
                <a:lnTo>
                  <a:pt x="3015419" y="0"/>
                </a:lnTo>
                <a:lnTo>
                  <a:pt x="3015419" y="1180474"/>
                </a:lnTo>
                <a:lnTo>
                  <a:pt x="0" y="1180474"/>
                </a:lnTo>
                <a:lnTo>
                  <a:pt x="0" y="0"/>
                </a:lnTo>
                <a:close/>
              </a:path>
            </a:pathLst>
          </a:custGeom>
          <a:blipFill>
            <a:blip r:embed="rId2"/>
            <a:stretch>
              <a:fillRect t="-77360" b="-78081"/>
            </a:stretch>
          </a:blipFill>
        </p:spPr>
      </p:sp>
      <p:sp>
        <p:nvSpPr>
          <p:cNvPr id="3" name="Freeform 3"/>
          <p:cNvSpPr/>
          <p:nvPr/>
        </p:nvSpPr>
        <p:spPr>
          <a:xfrm>
            <a:off x="5975415" y="1390328"/>
            <a:ext cx="6699100" cy="6585567"/>
          </a:xfrm>
          <a:custGeom>
            <a:avLst/>
            <a:gdLst/>
            <a:ahLst/>
            <a:cxnLst/>
            <a:rect l="l" t="t" r="r" b="b"/>
            <a:pathLst>
              <a:path w="6699100" h="6585567">
                <a:moveTo>
                  <a:pt x="0" y="0"/>
                </a:moveTo>
                <a:lnTo>
                  <a:pt x="6699100" y="0"/>
                </a:lnTo>
                <a:lnTo>
                  <a:pt x="6699100" y="6585567"/>
                </a:lnTo>
                <a:lnTo>
                  <a:pt x="0" y="6585567"/>
                </a:lnTo>
                <a:lnTo>
                  <a:pt x="0" y="0"/>
                </a:lnTo>
                <a:close/>
              </a:path>
            </a:pathLst>
          </a:custGeom>
          <a:blipFill>
            <a:blip r:embed="rId3"/>
            <a:stretch>
              <a:fillRect t="-1571" b="-1571"/>
            </a:stretch>
          </a:blipFill>
        </p:spPr>
      </p:sp>
      <p:sp>
        <p:nvSpPr>
          <p:cNvPr id="4" name="TextBox 4"/>
          <p:cNvSpPr txBox="1"/>
          <p:nvPr/>
        </p:nvSpPr>
        <p:spPr>
          <a:xfrm>
            <a:off x="6167070" y="381313"/>
            <a:ext cx="6315789" cy="1009015"/>
          </a:xfrm>
          <a:prstGeom prst="rect">
            <a:avLst/>
          </a:prstGeom>
        </p:spPr>
        <p:txBody>
          <a:bodyPr lIns="0" tIns="0" rIns="0" bIns="0" rtlCol="0" anchor="t">
            <a:spAutoFit/>
          </a:bodyPr>
          <a:lstStyle/>
          <a:p>
            <a:pPr algn="ctr">
              <a:lnSpc>
                <a:spcPts val="2659"/>
              </a:lnSpc>
            </a:pPr>
            <a:r>
              <a:rPr lang="en-US" sz="1899">
                <a:solidFill>
                  <a:srgbClr val="000000"/>
                </a:solidFill>
                <a:latin typeface="Poppins"/>
                <a:ea typeface="Poppins"/>
                <a:cs typeface="Poppins"/>
                <a:sym typeface="Poppins"/>
              </a:rPr>
              <a:t>The following figure shows the heat map correlation </a:t>
            </a:r>
          </a:p>
          <a:p>
            <a:pPr algn="ctr">
              <a:lnSpc>
                <a:spcPts val="2659"/>
              </a:lnSpc>
            </a:pPr>
            <a:r>
              <a:rPr lang="en-US" sz="1899">
                <a:solidFill>
                  <a:srgbClr val="000000"/>
                </a:solidFill>
                <a:latin typeface="Poppins"/>
                <a:ea typeface="Poppins"/>
                <a:cs typeface="Poppins"/>
                <a:sym typeface="Poppins"/>
              </a:rPr>
              <a:t>between all the attributes:</a:t>
            </a:r>
          </a:p>
          <a:p>
            <a:pPr algn="ctr">
              <a:lnSpc>
                <a:spcPts val="2659"/>
              </a:lnSpc>
              <a:spcBef>
                <a:spcPct val="0"/>
              </a:spcBef>
            </a:pPr>
            <a:endParaRPr lang="en-US" sz="1899">
              <a:solidFill>
                <a:srgbClr val="000000"/>
              </a:solidFill>
              <a:latin typeface="Poppins"/>
              <a:ea typeface="Poppins"/>
              <a:cs typeface="Poppins"/>
              <a:sym typeface="Poppins"/>
            </a:endParaRPr>
          </a:p>
        </p:txBody>
      </p:sp>
      <p:sp>
        <p:nvSpPr>
          <p:cNvPr id="5" name="TextBox 5"/>
          <p:cNvSpPr txBox="1"/>
          <p:nvPr/>
        </p:nvSpPr>
        <p:spPr>
          <a:xfrm>
            <a:off x="1653947" y="8391842"/>
            <a:ext cx="15342037" cy="1675765"/>
          </a:xfrm>
          <a:prstGeom prst="rect">
            <a:avLst/>
          </a:prstGeom>
        </p:spPr>
        <p:txBody>
          <a:bodyPr lIns="0" tIns="0" rIns="0" bIns="0" rtlCol="0" anchor="t">
            <a:spAutoFit/>
          </a:bodyPr>
          <a:lstStyle/>
          <a:p>
            <a:pPr algn="ctr">
              <a:lnSpc>
                <a:spcPts val="2659"/>
              </a:lnSpc>
            </a:pPr>
            <a:r>
              <a:rPr lang="en-US" sz="1899">
                <a:solidFill>
                  <a:srgbClr val="000000"/>
                </a:solidFill>
                <a:latin typeface="Poppins"/>
                <a:ea typeface="Poppins"/>
                <a:cs typeface="Poppins"/>
                <a:sym typeface="Poppins"/>
              </a:rPr>
              <a:t>Insights: The correlation map tells us some powerful insights on how each attribute correlates with other attributes, for example:</a:t>
            </a:r>
          </a:p>
          <a:p>
            <a:pPr algn="ctr">
              <a:lnSpc>
                <a:spcPts val="2659"/>
              </a:lnSpc>
            </a:pPr>
            <a:r>
              <a:rPr lang="en-US" sz="1899">
                <a:solidFill>
                  <a:srgbClr val="000000"/>
                </a:solidFill>
                <a:latin typeface="Poppins"/>
                <a:ea typeface="Poppins"/>
                <a:cs typeface="Poppins"/>
                <a:sym typeface="Poppins"/>
              </a:rPr>
              <a:t>Most restaurants who serve breakfast also serve brunch as they have high correlation,</a:t>
            </a:r>
          </a:p>
          <a:p>
            <a:pPr algn="ctr">
              <a:lnSpc>
                <a:spcPts val="2659"/>
              </a:lnSpc>
            </a:pPr>
            <a:r>
              <a:rPr lang="en-US" sz="1899">
                <a:solidFill>
                  <a:srgbClr val="000000"/>
                </a:solidFill>
                <a:latin typeface="Poppins"/>
                <a:ea typeface="Poppins"/>
                <a:cs typeface="Poppins"/>
                <a:sym typeface="Poppins"/>
              </a:rPr>
              <a:t>Most restaurants who classify themselves as “casual” serve lunch as well as dinner.</a:t>
            </a:r>
          </a:p>
          <a:p>
            <a:pPr algn="ctr">
              <a:lnSpc>
                <a:spcPts val="2659"/>
              </a:lnSpc>
            </a:pPr>
            <a:r>
              <a:rPr lang="en-US" sz="1899">
                <a:solidFill>
                  <a:srgbClr val="000000"/>
                </a:solidFill>
                <a:latin typeface="Poppins"/>
                <a:ea typeface="Poppins"/>
                <a:cs typeface="Poppins"/>
                <a:sym typeface="Poppins"/>
              </a:rPr>
              <a:t>We see that columns like good for kids or restaurant take out have no effect on the pricing as they have little to no correlation.</a:t>
            </a:r>
          </a:p>
          <a:p>
            <a:pPr algn="ctr">
              <a:lnSpc>
                <a:spcPts val="2659"/>
              </a:lnSpc>
              <a:spcBef>
                <a:spcPct val="0"/>
              </a:spcBef>
            </a:pPr>
            <a:endParaRPr lang="en-US" sz="1899">
              <a:solidFill>
                <a:srgbClr val="000000"/>
              </a:solidFill>
              <a:latin typeface="Poppins"/>
              <a:ea typeface="Poppins"/>
              <a:cs typeface="Poppins"/>
              <a:sym typeface="Poppins"/>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82934" y="438463"/>
            <a:ext cx="3015419" cy="1180474"/>
          </a:xfrm>
          <a:custGeom>
            <a:avLst/>
            <a:gdLst/>
            <a:ahLst/>
            <a:cxnLst/>
            <a:rect l="l" t="t" r="r" b="b"/>
            <a:pathLst>
              <a:path w="3015419" h="1180474">
                <a:moveTo>
                  <a:pt x="0" y="0"/>
                </a:moveTo>
                <a:lnTo>
                  <a:pt x="3015419" y="0"/>
                </a:lnTo>
                <a:lnTo>
                  <a:pt x="3015419" y="1180474"/>
                </a:lnTo>
                <a:lnTo>
                  <a:pt x="0" y="1180474"/>
                </a:lnTo>
                <a:lnTo>
                  <a:pt x="0" y="0"/>
                </a:lnTo>
                <a:close/>
              </a:path>
            </a:pathLst>
          </a:custGeom>
          <a:blipFill>
            <a:blip r:embed="rId2"/>
            <a:stretch>
              <a:fillRect t="-77360" b="-78081"/>
            </a:stretch>
          </a:blipFill>
        </p:spPr>
      </p:sp>
      <p:sp>
        <p:nvSpPr>
          <p:cNvPr id="3" name="Freeform 3"/>
          <p:cNvSpPr/>
          <p:nvPr/>
        </p:nvSpPr>
        <p:spPr>
          <a:xfrm>
            <a:off x="5707619" y="1390328"/>
            <a:ext cx="6872762" cy="6764529"/>
          </a:xfrm>
          <a:custGeom>
            <a:avLst/>
            <a:gdLst/>
            <a:ahLst/>
            <a:cxnLst/>
            <a:rect l="l" t="t" r="r" b="b"/>
            <a:pathLst>
              <a:path w="6872762" h="6764529">
                <a:moveTo>
                  <a:pt x="0" y="0"/>
                </a:moveTo>
                <a:lnTo>
                  <a:pt x="6872762" y="0"/>
                </a:lnTo>
                <a:lnTo>
                  <a:pt x="6872762" y="6764530"/>
                </a:lnTo>
                <a:lnTo>
                  <a:pt x="0" y="6764530"/>
                </a:lnTo>
                <a:lnTo>
                  <a:pt x="0" y="0"/>
                </a:lnTo>
                <a:close/>
              </a:path>
            </a:pathLst>
          </a:custGeom>
          <a:blipFill>
            <a:blip r:embed="rId3"/>
            <a:stretch>
              <a:fillRect/>
            </a:stretch>
          </a:blipFill>
        </p:spPr>
      </p:sp>
      <p:sp>
        <p:nvSpPr>
          <p:cNvPr id="4" name="TextBox 4"/>
          <p:cNvSpPr txBox="1"/>
          <p:nvPr/>
        </p:nvSpPr>
        <p:spPr>
          <a:xfrm>
            <a:off x="5996335" y="381313"/>
            <a:ext cx="6657261" cy="1009015"/>
          </a:xfrm>
          <a:prstGeom prst="rect">
            <a:avLst/>
          </a:prstGeom>
        </p:spPr>
        <p:txBody>
          <a:bodyPr lIns="0" tIns="0" rIns="0" bIns="0" rtlCol="0" anchor="t">
            <a:spAutoFit/>
          </a:bodyPr>
          <a:lstStyle/>
          <a:p>
            <a:pPr algn="ctr">
              <a:lnSpc>
                <a:spcPts val="2659"/>
              </a:lnSpc>
            </a:pPr>
            <a:r>
              <a:rPr lang="en-US" sz="1899">
                <a:solidFill>
                  <a:srgbClr val="000000"/>
                </a:solidFill>
                <a:latin typeface="Poppins"/>
                <a:ea typeface="Poppins"/>
                <a:cs typeface="Poppins"/>
                <a:sym typeface="Poppins"/>
              </a:rPr>
              <a:t>The following figure shows a 3D scatter plot that shows </a:t>
            </a:r>
          </a:p>
          <a:p>
            <a:pPr algn="ctr">
              <a:lnSpc>
                <a:spcPts val="2659"/>
              </a:lnSpc>
            </a:pPr>
            <a:r>
              <a:rPr lang="en-US" sz="1899">
                <a:solidFill>
                  <a:srgbClr val="000000"/>
                </a:solidFill>
                <a:latin typeface="Poppins"/>
                <a:ea typeface="Poppins"/>
                <a:cs typeface="Poppins"/>
                <a:sym typeface="Poppins"/>
              </a:rPr>
              <a:t>each business ID, their rating and review counts:</a:t>
            </a:r>
          </a:p>
          <a:p>
            <a:pPr algn="ctr">
              <a:lnSpc>
                <a:spcPts val="2659"/>
              </a:lnSpc>
              <a:spcBef>
                <a:spcPct val="0"/>
              </a:spcBef>
            </a:pPr>
            <a:endParaRPr lang="en-US" sz="1899">
              <a:solidFill>
                <a:srgbClr val="000000"/>
              </a:solidFill>
              <a:latin typeface="Poppins"/>
              <a:ea typeface="Poppins"/>
              <a:cs typeface="Poppins"/>
              <a:sym typeface="Poppins"/>
            </a:endParaRPr>
          </a:p>
        </p:txBody>
      </p:sp>
      <p:sp>
        <p:nvSpPr>
          <p:cNvPr id="5" name="TextBox 5"/>
          <p:cNvSpPr txBox="1"/>
          <p:nvPr/>
        </p:nvSpPr>
        <p:spPr>
          <a:xfrm>
            <a:off x="4274869" y="8564631"/>
            <a:ext cx="10100192" cy="1009015"/>
          </a:xfrm>
          <a:prstGeom prst="rect">
            <a:avLst/>
          </a:prstGeom>
        </p:spPr>
        <p:txBody>
          <a:bodyPr lIns="0" tIns="0" rIns="0" bIns="0" rtlCol="0" anchor="t">
            <a:spAutoFit/>
          </a:bodyPr>
          <a:lstStyle/>
          <a:p>
            <a:pPr algn="ctr">
              <a:lnSpc>
                <a:spcPts val="2659"/>
              </a:lnSpc>
            </a:pPr>
            <a:r>
              <a:rPr lang="en-US" sz="1899">
                <a:solidFill>
                  <a:srgbClr val="000000"/>
                </a:solidFill>
                <a:latin typeface="Poppins"/>
                <a:ea typeface="Poppins"/>
                <a:cs typeface="Poppins"/>
                <a:sym typeface="Poppins"/>
              </a:rPr>
              <a:t>Insight: most businesses fall under the category of high rating and low review count,</a:t>
            </a:r>
          </a:p>
          <a:p>
            <a:pPr algn="ctr">
              <a:lnSpc>
                <a:spcPts val="2659"/>
              </a:lnSpc>
            </a:pPr>
            <a:r>
              <a:rPr lang="en-US" sz="1899">
                <a:solidFill>
                  <a:srgbClr val="000000"/>
                </a:solidFill>
                <a:latin typeface="Poppins"/>
                <a:ea typeface="Poppins"/>
                <a:cs typeface="Poppins"/>
                <a:sym typeface="Poppins"/>
              </a:rPr>
              <a:t> as points with high review count are rare, but points where the rating is low is mid.</a:t>
            </a:r>
          </a:p>
          <a:p>
            <a:pPr algn="ctr">
              <a:lnSpc>
                <a:spcPts val="2659"/>
              </a:lnSpc>
              <a:spcBef>
                <a:spcPct val="0"/>
              </a:spcBef>
            </a:pPr>
            <a:endParaRPr lang="en-US" sz="1899">
              <a:solidFill>
                <a:srgbClr val="000000"/>
              </a:solidFill>
              <a:latin typeface="Poppins"/>
              <a:ea typeface="Poppins"/>
              <a:cs typeface="Poppins"/>
              <a:sym typeface="Poppins"/>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82934" y="438463"/>
            <a:ext cx="3015419" cy="1180474"/>
          </a:xfrm>
          <a:custGeom>
            <a:avLst/>
            <a:gdLst/>
            <a:ahLst/>
            <a:cxnLst/>
            <a:rect l="l" t="t" r="r" b="b"/>
            <a:pathLst>
              <a:path w="3015419" h="1180474">
                <a:moveTo>
                  <a:pt x="0" y="0"/>
                </a:moveTo>
                <a:lnTo>
                  <a:pt x="3015419" y="0"/>
                </a:lnTo>
                <a:lnTo>
                  <a:pt x="3015419" y="1180474"/>
                </a:lnTo>
                <a:lnTo>
                  <a:pt x="0" y="1180474"/>
                </a:lnTo>
                <a:lnTo>
                  <a:pt x="0" y="0"/>
                </a:lnTo>
                <a:close/>
              </a:path>
            </a:pathLst>
          </a:custGeom>
          <a:blipFill>
            <a:blip r:embed="rId2"/>
            <a:stretch>
              <a:fillRect t="-77360" b="-78081"/>
            </a:stretch>
          </a:blipFill>
        </p:spPr>
      </p:sp>
      <p:sp>
        <p:nvSpPr>
          <p:cNvPr id="3" name="Freeform 3"/>
          <p:cNvSpPr/>
          <p:nvPr/>
        </p:nvSpPr>
        <p:spPr>
          <a:xfrm>
            <a:off x="2261035" y="1865394"/>
            <a:ext cx="13765929" cy="5695653"/>
          </a:xfrm>
          <a:custGeom>
            <a:avLst/>
            <a:gdLst/>
            <a:ahLst/>
            <a:cxnLst/>
            <a:rect l="l" t="t" r="r" b="b"/>
            <a:pathLst>
              <a:path w="13765929" h="5695653">
                <a:moveTo>
                  <a:pt x="0" y="0"/>
                </a:moveTo>
                <a:lnTo>
                  <a:pt x="13765930" y="0"/>
                </a:lnTo>
                <a:lnTo>
                  <a:pt x="13765930" y="5695654"/>
                </a:lnTo>
                <a:lnTo>
                  <a:pt x="0" y="5695654"/>
                </a:lnTo>
                <a:lnTo>
                  <a:pt x="0" y="0"/>
                </a:lnTo>
                <a:close/>
              </a:path>
            </a:pathLst>
          </a:custGeom>
          <a:blipFill>
            <a:blip r:embed="rId3"/>
            <a:stretch>
              <a:fillRect/>
            </a:stretch>
          </a:blipFill>
        </p:spPr>
      </p:sp>
      <p:sp>
        <p:nvSpPr>
          <p:cNvPr id="4" name="TextBox 4"/>
          <p:cNvSpPr txBox="1"/>
          <p:nvPr/>
        </p:nvSpPr>
        <p:spPr>
          <a:xfrm>
            <a:off x="6554440" y="495617"/>
            <a:ext cx="5541050" cy="1009015"/>
          </a:xfrm>
          <a:prstGeom prst="rect">
            <a:avLst/>
          </a:prstGeom>
        </p:spPr>
        <p:txBody>
          <a:bodyPr lIns="0" tIns="0" rIns="0" bIns="0" rtlCol="0" anchor="t">
            <a:spAutoFit/>
          </a:bodyPr>
          <a:lstStyle/>
          <a:p>
            <a:pPr algn="ctr">
              <a:lnSpc>
                <a:spcPts val="2659"/>
              </a:lnSpc>
            </a:pPr>
            <a:r>
              <a:rPr lang="en-US" sz="1899">
                <a:solidFill>
                  <a:srgbClr val="000000"/>
                </a:solidFill>
                <a:latin typeface="Poppins"/>
                <a:ea typeface="Poppins"/>
                <a:cs typeface="Poppins"/>
                <a:sym typeface="Poppins"/>
              </a:rPr>
              <a:t>The following figure shows two box plots on</a:t>
            </a:r>
          </a:p>
          <a:p>
            <a:pPr algn="ctr">
              <a:lnSpc>
                <a:spcPts val="2659"/>
              </a:lnSpc>
            </a:pPr>
            <a:r>
              <a:rPr lang="en-US" sz="1899">
                <a:solidFill>
                  <a:srgbClr val="000000"/>
                </a:solidFill>
                <a:latin typeface="Poppins"/>
                <a:ea typeface="Poppins"/>
                <a:cs typeface="Poppins"/>
                <a:sym typeface="Poppins"/>
              </a:rPr>
              <a:t>how pricing affects ratings and review counts:</a:t>
            </a:r>
          </a:p>
          <a:p>
            <a:pPr algn="ctr">
              <a:lnSpc>
                <a:spcPts val="2659"/>
              </a:lnSpc>
              <a:spcBef>
                <a:spcPct val="0"/>
              </a:spcBef>
            </a:pPr>
            <a:endParaRPr lang="en-US" sz="1899">
              <a:solidFill>
                <a:srgbClr val="000000"/>
              </a:solidFill>
              <a:latin typeface="Poppins"/>
              <a:ea typeface="Poppins"/>
              <a:cs typeface="Poppins"/>
              <a:sym typeface="Poppins"/>
            </a:endParaRPr>
          </a:p>
        </p:txBody>
      </p:sp>
      <p:sp>
        <p:nvSpPr>
          <p:cNvPr id="5" name="TextBox 5"/>
          <p:cNvSpPr txBox="1"/>
          <p:nvPr/>
        </p:nvSpPr>
        <p:spPr>
          <a:xfrm>
            <a:off x="4467929" y="8564631"/>
            <a:ext cx="9714072" cy="1009015"/>
          </a:xfrm>
          <a:prstGeom prst="rect">
            <a:avLst/>
          </a:prstGeom>
        </p:spPr>
        <p:txBody>
          <a:bodyPr lIns="0" tIns="0" rIns="0" bIns="0" rtlCol="0" anchor="t">
            <a:spAutoFit/>
          </a:bodyPr>
          <a:lstStyle/>
          <a:p>
            <a:pPr algn="ctr">
              <a:lnSpc>
                <a:spcPts val="2659"/>
              </a:lnSpc>
            </a:pPr>
            <a:r>
              <a:rPr lang="en-US" sz="1899">
                <a:solidFill>
                  <a:srgbClr val="000000"/>
                </a:solidFill>
                <a:latin typeface="Poppins"/>
                <a:ea typeface="Poppins"/>
                <a:cs typeface="Poppins"/>
                <a:sym typeface="Poppins"/>
              </a:rPr>
              <a:t>Insights: We clearly see as the price goes down the reviews and stars go up and, </a:t>
            </a:r>
          </a:p>
          <a:p>
            <a:pPr algn="ctr">
              <a:lnSpc>
                <a:spcPts val="2659"/>
              </a:lnSpc>
            </a:pPr>
            <a:r>
              <a:rPr lang="en-US" sz="1899">
                <a:solidFill>
                  <a:srgbClr val="000000"/>
                </a:solidFill>
                <a:latin typeface="Poppins"/>
                <a:ea typeface="Poppins"/>
                <a:cs typeface="Poppins"/>
                <a:sym typeface="Poppins"/>
              </a:rPr>
              <a:t>so the prices vastly affect the popularity of each business.</a:t>
            </a:r>
          </a:p>
          <a:p>
            <a:pPr algn="ctr">
              <a:lnSpc>
                <a:spcPts val="2659"/>
              </a:lnSpc>
              <a:spcBef>
                <a:spcPct val="0"/>
              </a:spcBef>
            </a:pPr>
            <a:endParaRPr lang="en-US" sz="1899">
              <a:solidFill>
                <a:srgbClr val="000000"/>
              </a:solidFill>
              <a:latin typeface="Poppins"/>
              <a:ea typeface="Poppins"/>
              <a:cs typeface="Poppins"/>
              <a:sym typeface="Poppins"/>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44950" y="-981075"/>
            <a:ext cx="2864398" cy="286439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C48"/>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858243" y="451124"/>
            <a:ext cx="603155" cy="60315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047633" y="1277496"/>
            <a:ext cx="827529" cy="82752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801C"/>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851381" y="4699575"/>
            <a:ext cx="14585238" cy="1614387"/>
          </a:xfrm>
          <a:prstGeom prst="rect">
            <a:avLst/>
          </a:prstGeom>
        </p:spPr>
        <p:txBody>
          <a:bodyPr lIns="0" tIns="0" rIns="0" bIns="0" rtlCol="0" anchor="t">
            <a:spAutoFit/>
          </a:bodyPr>
          <a:lstStyle/>
          <a:p>
            <a:pPr algn="ctr">
              <a:lnSpc>
                <a:spcPts val="12168"/>
              </a:lnSpc>
            </a:pPr>
            <a:r>
              <a:rPr lang="en-US" sz="10140" b="1">
                <a:solidFill>
                  <a:srgbClr val="D6801C"/>
                </a:solidFill>
                <a:latin typeface="Poppins Ultra-Bold"/>
                <a:ea typeface="Poppins Ultra-Bold"/>
                <a:cs typeface="Poppins Ultra-Bold"/>
                <a:sym typeface="Poppins Ultra-Bold"/>
              </a:rPr>
              <a:t> System Prototype</a:t>
            </a:r>
          </a:p>
        </p:txBody>
      </p:sp>
      <p:sp>
        <p:nvSpPr>
          <p:cNvPr id="12" name="Freeform 12"/>
          <p:cNvSpPr/>
          <p:nvPr/>
        </p:nvSpPr>
        <p:spPr>
          <a:xfrm>
            <a:off x="5585447" y="298161"/>
            <a:ext cx="7117105" cy="2786199"/>
          </a:xfrm>
          <a:custGeom>
            <a:avLst/>
            <a:gdLst/>
            <a:ahLst/>
            <a:cxnLst/>
            <a:rect l="l" t="t" r="r" b="b"/>
            <a:pathLst>
              <a:path w="7117105" h="2786199">
                <a:moveTo>
                  <a:pt x="0" y="0"/>
                </a:moveTo>
                <a:lnTo>
                  <a:pt x="7117106" y="0"/>
                </a:lnTo>
                <a:lnTo>
                  <a:pt x="7117106" y="2786199"/>
                </a:lnTo>
                <a:lnTo>
                  <a:pt x="0" y="2786199"/>
                </a:lnTo>
                <a:lnTo>
                  <a:pt x="0" y="0"/>
                </a:lnTo>
                <a:close/>
              </a:path>
            </a:pathLst>
          </a:custGeom>
          <a:blipFill>
            <a:blip r:embed="rId2"/>
            <a:stretch>
              <a:fillRect t="-77360" b="-78081"/>
            </a:stretch>
          </a:blipFill>
        </p:spPr>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0799" y="577154"/>
            <a:ext cx="3598591" cy="7930780"/>
          </a:xfrm>
          <a:custGeom>
            <a:avLst/>
            <a:gdLst/>
            <a:ahLst/>
            <a:cxnLst/>
            <a:rect l="l" t="t" r="r" b="b"/>
            <a:pathLst>
              <a:path w="3598591" h="7930780">
                <a:moveTo>
                  <a:pt x="0" y="0"/>
                </a:moveTo>
                <a:lnTo>
                  <a:pt x="3598592" y="0"/>
                </a:lnTo>
                <a:lnTo>
                  <a:pt x="3598592" y="7930780"/>
                </a:lnTo>
                <a:lnTo>
                  <a:pt x="0" y="7930780"/>
                </a:lnTo>
                <a:lnTo>
                  <a:pt x="0" y="0"/>
                </a:lnTo>
                <a:close/>
              </a:path>
            </a:pathLst>
          </a:custGeom>
          <a:blipFill>
            <a:blip r:embed="rId2"/>
            <a:stretch>
              <a:fillRect/>
            </a:stretch>
          </a:blipFill>
        </p:spPr>
      </p:sp>
      <p:sp>
        <p:nvSpPr>
          <p:cNvPr id="3" name="TextBox 3"/>
          <p:cNvSpPr txBox="1"/>
          <p:nvPr/>
        </p:nvSpPr>
        <p:spPr>
          <a:xfrm>
            <a:off x="1244567" y="8654907"/>
            <a:ext cx="3391055" cy="1038374"/>
          </a:xfrm>
          <a:prstGeom prst="rect">
            <a:avLst/>
          </a:prstGeom>
        </p:spPr>
        <p:txBody>
          <a:bodyPr lIns="0" tIns="0" rIns="0" bIns="0" rtlCol="0" anchor="t">
            <a:spAutoFit/>
          </a:bodyPr>
          <a:lstStyle/>
          <a:p>
            <a:pPr algn="ctr">
              <a:lnSpc>
                <a:spcPts val="4004"/>
              </a:lnSpc>
            </a:pPr>
            <a:r>
              <a:rPr lang="en-US" sz="3337" b="1">
                <a:solidFill>
                  <a:srgbClr val="D6801C"/>
                </a:solidFill>
                <a:latin typeface="Poppins Ultra-Bold"/>
                <a:ea typeface="Poppins Ultra-Bold"/>
                <a:cs typeface="Poppins Ultra-Bold"/>
                <a:sym typeface="Poppins Ultra-Bold"/>
              </a:rPr>
              <a:t>Start Screen</a:t>
            </a:r>
          </a:p>
          <a:p>
            <a:pPr algn="ctr">
              <a:lnSpc>
                <a:spcPts val="4004"/>
              </a:lnSpc>
            </a:pPr>
            <a:r>
              <a:rPr lang="en-US" sz="3337" b="1">
                <a:solidFill>
                  <a:srgbClr val="D6801C"/>
                </a:solidFill>
                <a:latin typeface="Poppins Ultra-Bold"/>
                <a:ea typeface="Poppins Ultra-Bold"/>
                <a:cs typeface="Poppins Ultra-Bold"/>
                <a:sym typeface="Poppins Ultra-Bold"/>
              </a:rPr>
              <a:t>UI</a:t>
            </a:r>
          </a:p>
        </p:txBody>
      </p:sp>
      <p:sp>
        <p:nvSpPr>
          <p:cNvPr id="4" name="Freeform 4"/>
          <p:cNvSpPr/>
          <p:nvPr/>
        </p:nvSpPr>
        <p:spPr>
          <a:xfrm>
            <a:off x="5242303" y="577154"/>
            <a:ext cx="3598591" cy="7930780"/>
          </a:xfrm>
          <a:custGeom>
            <a:avLst/>
            <a:gdLst/>
            <a:ahLst/>
            <a:cxnLst/>
            <a:rect l="l" t="t" r="r" b="b"/>
            <a:pathLst>
              <a:path w="3598591" h="7930780">
                <a:moveTo>
                  <a:pt x="0" y="0"/>
                </a:moveTo>
                <a:lnTo>
                  <a:pt x="3598591" y="0"/>
                </a:lnTo>
                <a:lnTo>
                  <a:pt x="3598591" y="7930780"/>
                </a:lnTo>
                <a:lnTo>
                  <a:pt x="0" y="7930780"/>
                </a:lnTo>
                <a:lnTo>
                  <a:pt x="0" y="0"/>
                </a:lnTo>
                <a:close/>
              </a:path>
            </a:pathLst>
          </a:custGeom>
          <a:blipFill>
            <a:blip r:embed="rId3"/>
            <a:stretch>
              <a:fillRect/>
            </a:stretch>
          </a:blipFill>
        </p:spPr>
      </p:sp>
      <p:sp>
        <p:nvSpPr>
          <p:cNvPr id="5" name="TextBox 5"/>
          <p:cNvSpPr txBox="1"/>
          <p:nvPr/>
        </p:nvSpPr>
        <p:spPr>
          <a:xfrm>
            <a:off x="3683886" y="8645382"/>
            <a:ext cx="6715424" cy="1552798"/>
          </a:xfrm>
          <a:prstGeom prst="rect">
            <a:avLst/>
          </a:prstGeom>
        </p:spPr>
        <p:txBody>
          <a:bodyPr lIns="0" tIns="0" rIns="0" bIns="0" rtlCol="0" anchor="t">
            <a:spAutoFit/>
          </a:bodyPr>
          <a:lstStyle/>
          <a:p>
            <a:pPr algn="ctr">
              <a:lnSpc>
                <a:spcPts val="4008"/>
              </a:lnSpc>
            </a:pPr>
            <a:r>
              <a:rPr lang="en-US" sz="3340" b="1">
                <a:solidFill>
                  <a:srgbClr val="D6801C"/>
                </a:solidFill>
                <a:latin typeface="Poppins Ultra-Bold"/>
                <a:ea typeface="Poppins Ultra-Bold"/>
                <a:cs typeface="Poppins Ultra-Bold"/>
                <a:sym typeface="Poppins Ultra-Bold"/>
              </a:rPr>
              <a:t>Create Account</a:t>
            </a:r>
          </a:p>
          <a:p>
            <a:pPr algn="ctr">
              <a:lnSpc>
                <a:spcPts val="4008"/>
              </a:lnSpc>
            </a:pPr>
            <a:r>
              <a:rPr lang="en-US" sz="3340" b="1">
                <a:solidFill>
                  <a:srgbClr val="D6801C"/>
                </a:solidFill>
                <a:latin typeface="Poppins Ultra-Bold"/>
                <a:ea typeface="Poppins Ultra-Bold"/>
                <a:cs typeface="Poppins Ultra-Bold"/>
                <a:sym typeface="Poppins Ultra-Bold"/>
              </a:rPr>
              <a:t>UI</a:t>
            </a:r>
          </a:p>
          <a:p>
            <a:pPr algn="ctr">
              <a:lnSpc>
                <a:spcPts val="4008"/>
              </a:lnSpc>
            </a:pPr>
            <a:endParaRPr lang="en-US" sz="3340" b="1">
              <a:solidFill>
                <a:srgbClr val="D6801C"/>
              </a:solidFill>
              <a:latin typeface="Poppins Ultra-Bold"/>
              <a:ea typeface="Poppins Ultra-Bold"/>
              <a:cs typeface="Poppins Ultra-Bold"/>
              <a:sym typeface="Poppins Ultra-Bold"/>
            </a:endParaRPr>
          </a:p>
        </p:txBody>
      </p:sp>
      <p:sp>
        <p:nvSpPr>
          <p:cNvPr id="6" name="Freeform 6"/>
          <p:cNvSpPr/>
          <p:nvPr/>
        </p:nvSpPr>
        <p:spPr>
          <a:xfrm>
            <a:off x="9439344" y="577154"/>
            <a:ext cx="3598591" cy="7930780"/>
          </a:xfrm>
          <a:custGeom>
            <a:avLst/>
            <a:gdLst/>
            <a:ahLst/>
            <a:cxnLst/>
            <a:rect l="l" t="t" r="r" b="b"/>
            <a:pathLst>
              <a:path w="3598591" h="7930780">
                <a:moveTo>
                  <a:pt x="0" y="0"/>
                </a:moveTo>
                <a:lnTo>
                  <a:pt x="3598592" y="0"/>
                </a:lnTo>
                <a:lnTo>
                  <a:pt x="3598592" y="7930780"/>
                </a:lnTo>
                <a:lnTo>
                  <a:pt x="0" y="7930780"/>
                </a:lnTo>
                <a:lnTo>
                  <a:pt x="0" y="0"/>
                </a:lnTo>
                <a:close/>
              </a:path>
            </a:pathLst>
          </a:custGeom>
          <a:blipFill>
            <a:blip r:embed="rId4"/>
            <a:stretch>
              <a:fillRect/>
            </a:stretch>
          </a:blipFill>
        </p:spPr>
      </p:sp>
      <p:sp>
        <p:nvSpPr>
          <p:cNvPr id="7" name="TextBox 7"/>
          <p:cNvSpPr txBox="1"/>
          <p:nvPr/>
        </p:nvSpPr>
        <p:spPr>
          <a:xfrm>
            <a:off x="8929744" y="8645382"/>
            <a:ext cx="4617791" cy="1552798"/>
          </a:xfrm>
          <a:prstGeom prst="rect">
            <a:avLst/>
          </a:prstGeom>
        </p:spPr>
        <p:txBody>
          <a:bodyPr lIns="0" tIns="0" rIns="0" bIns="0" rtlCol="0" anchor="t">
            <a:spAutoFit/>
          </a:bodyPr>
          <a:lstStyle/>
          <a:p>
            <a:pPr algn="ctr">
              <a:lnSpc>
                <a:spcPts val="4007"/>
              </a:lnSpc>
            </a:pPr>
            <a:r>
              <a:rPr lang="en-US" sz="3339" b="1">
                <a:solidFill>
                  <a:srgbClr val="D6801C"/>
                </a:solidFill>
                <a:latin typeface="Poppins Ultra-Bold"/>
                <a:ea typeface="Poppins Ultra-Bold"/>
                <a:cs typeface="Poppins Ultra-Bold"/>
                <a:sym typeface="Poppins Ultra-Bold"/>
              </a:rPr>
              <a:t>Social Media</a:t>
            </a:r>
          </a:p>
          <a:p>
            <a:pPr algn="ctr">
              <a:lnSpc>
                <a:spcPts val="4007"/>
              </a:lnSpc>
            </a:pPr>
            <a:r>
              <a:rPr lang="en-US" sz="3339" b="1">
                <a:solidFill>
                  <a:srgbClr val="D6801C"/>
                </a:solidFill>
                <a:latin typeface="Poppins Ultra-Bold"/>
                <a:ea typeface="Poppins Ultra-Bold"/>
                <a:cs typeface="Poppins Ultra-Bold"/>
                <a:sym typeface="Poppins Ultra-Bold"/>
              </a:rPr>
              <a:t>UI</a:t>
            </a:r>
          </a:p>
          <a:p>
            <a:pPr algn="ctr">
              <a:lnSpc>
                <a:spcPts val="4007"/>
              </a:lnSpc>
            </a:pPr>
            <a:endParaRPr lang="en-US" sz="3339" b="1">
              <a:solidFill>
                <a:srgbClr val="D6801C"/>
              </a:solidFill>
              <a:latin typeface="Poppins Ultra-Bold"/>
              <a:ea typeface="Poppins Ultra-Bold"/>
              <a:cs typeface="Poppins Ultra-Bold"/>
              <a:sym typeface="Poppins Ultra-Bold"/>
            </a:endParaRPr>
          </a:p>
        </p:txBody>
      </p:sp>
      <p:sp>
        <p:nvSpPr>
          <p:cNvPr id="8" name="Freeform 8"/>
          <p:cNvSpPr/>
          <p:nvPr/>
        </p:nvSpPr>
        <p:spPr>
          <a:xfrm>
            <a:off x="13836168" y="777990"/>
            <a:ext cx="3904416" cy="1528498"/>
          </a:xfrm>
          <a:custGeom>
            <a:avLst/>
            <a:gdLst/>
            <a:ahLst/>
            <a:cxnLst/>
            <a:rect l="l" t="t" r="r" b="b"/>
            <a:pathLst>
              <a:path w="3904416" h="1528498">
                <a:moveTo>
                  <a:pt x="0" y="0"/>
                </a:moveTo>
                <a:lnTo>
                  <a:pt x="3904415" y="0"/>
                </a:lnTo>
                <a:lnTo>
                  <a:pt x="3904415" y="1528498"/>
                </a:lnTo>
                <a:lnTo>
                  <a:pt x="0" y="1528498"/>
                </a:lnTo>
                <a:lnTo>
                  <a:pt x="0" y="0"/>
                </a:lnTo>
                <a:close/>
              </a:path>
            </a:pathLst>
          </a:custGeom>
          <a:blipFill>
            <a:blip r:embed="rId5"/>
            <a:stretch>
              <a:fillRect t="-77360" b="-78081"/>
            </a:stretch>
          </a:blipFill>
        </p:spPr>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47404" y="8654907"/>
            <a:ext cx="3391055" cy="533474"/>
          </a:xfrm>
          <a:prstGeom prst="rect">
            <a:avLst/>
          </a:prstGeom>
        </p:spPr>
        <p:txBody>
          <a:bodyPr lIns="0" tIns="0" rIns="0" bIns="0" rtlCol="0" anchor="t">
            <a:spAutoFit/>
          </a:bodyPr>
          <a:lstStyle/>
          <a:p>
            <a:pPr algn="ctr">
              <a:lnSpc>
                <a:spcPts val="4004"/>
              </a:lnSpc>
            </a:pPr>
            <a:r>
              <a:rPr lang="en-US" sz="3337" b="1">
                <a:solidFill>
                  <a:srgbClr val="D6801C"/>
                </a:solidFill>
                <a:latin typeface="Poppins Ultra-Bold"/>
                <a:ea typeface="Poppins Ultra-Bold"/>
                <a:cs typeface="Poppins Ultra-Bold"/>
                <a:sym typeface="Poppins Ultra-Bold"/>
              </a:rPr>
              <a:t>Survey UI</a:t>
            </a:r>
          </a:p>
        </p:txBody>
      </p:sp>
      <p:sp>
        <p:nvSpPr>
          <p:cNvPr id="3" name="TextBox 3"/>
          <p:cNvSpPr txBox="1"/>
          <p:nvPr/>
        </p:nvSpPr>
        <p:spPr>
          <a:xfrm>
            <a:off x="3683886" y="8645382"/>
            <a:ext cx="6715424" cy="542999"/>
          </a:xfrm>
          <a:prstGeom prst="rect">
            <a:avLst/>
          </a:prstGeom>
        </p:spPr>
        <p:txBody>
          <a:bodyPr lIns="0" tIns="0" rIns="0" bIns="0" rtlCol="0" anchor="t">
            <a:spAutoFit/>
          </a:bodyPr>
          <a:lstStyle/>
          <a:p>
            <a:pPr algn="ctr">
              <a:lnSpc>
                <a:spcPts val="4008"/>
              </a:lnSpc>
            </a:pPr>
            <a:r>
              <a:rPr lang="en-US" sz="3340" b="1">
                <a:solidFill>
                  <a:srgbClr val="D6801C"/>
                </a:solidFill>
                <a:latin typeface="Poppins Ultra-Bold"/>
                <a:ea typeface="Poppins Ultra-Bold"/>
                <a:cs typeface="Poppins Ultra-Bold"/>
                <a:sym typeface="Poppins Ultra-Bold"/>
              </a:rPr>
              <a:t>Destination UI</a:t>
            </a:r>
          </a:p>
        </p:txBody>
      </p:sp>
      <p:sp>
        <p:nvSpPr>
          <p:cNvPr id="4" name="TextBox 4"/>
          <p:cNvSpPr txBox="1"/>
          <p:nvPr/>
        </p:nvSpPr>
        <p:spPr>
          <a:xfrm>
            <a:off x="8929744" y="8645382"/>
            <a:ext cx="4617791" cy="542999"/>
          </a:xfrm>
          <a:prstGeom prst="rect">
            <a:avLst/>
          </a:prstGeom>
        </p:spPr>
        <p:txBody>
          <a:bodyPr lIns="0" tIns="0" rIns="0" bIns="0" rtlCol="0" anchor="t">
            <a:spAutoFit/>
          </a:bodyPr>
          <a:lstStyle/>
          <a:p>
            <a:pPr algn="ctr">
              <a:lnSpc>
                <a:spcPts val="4007"/>
              </a:lnSpc>
            </a:pPr>
            <a:r>
              <a:rPr lang="en-US" sz="3339" b="1">
                <a:solidFill>
                  <a:srgbClr val="D6801C"/>
                </a:solidFill>
                <a:latin typeface="Poppins Bold"/>
                <a:ea typeface="Poppins Bold"/>
                <a:cs typeface="Poppins Bold"/>
                <a:sym typeface="Poppins Bold"/>
              </a:rPr>
              <a:t>Trip Planner UI</a:t>
            </a:r>
          </a:p>
        </p:txBody>
      </p:sp>
      <p:sp>
        <p:nvSpPr>
          <p:cNvPr id="5" name="Freeform 5"/>
          <p:cNvSpPr/>
          <p:nvPr/>
        </p:nvSpPr>
        <p:spPr>
          <a:xfrm>
            <a:off x="13836168" y="777990"/>
            <a:ext cx="3904416" cy="1528498"/>
          </a:xfrm>
          <a:custGeom>
            <a:avLst/>
            <a:gdLst/>
            <a:ahLst/>
            <a:cxnLst/>
            <a:rect l="l" t="t" r="r" b="b"/>
            <a:pathLst>
              <a:path w="3904416" h="1528498">
                <a:moveTo>
                  <a:pt x="0" y="0"/>
                </a:moveTo>
                <a:lnTo>
                  <a:pt x="3904415" y="0"/>
                </a:lnTo>
                <a:lnTo>
                  <a:pt x="3904415" y="1528498"/>
                </a:lnTo>
                <a:lnTo>
                  <a:pt x="0" y="1528498"/>
                </a:lnTo>
                <a:lnTo>
                  <a:pt x="0" y="0"/>
                </a:lnTo>
                <a:close/>
              </a:path>
            </a:pathLst>
          </a:custGeom>
          <a:blipFill>
            <a:blip r:embed="rId2"/>
            <a:stretch>
              <a:fillRect t="-77360" b="-78081"/>
            </a:stretch>
          </a:blipFill>
        </p:spPr>
      </p:sp>
      <p:sp>
        <p:nvSpPr>
          <p:cNvPr id="6" name="Freeform 6"/>
          <p:cNvSpPr/>
          <p:nvPr/>
        </p:nvSpPr>
        <p:spPr>
          <a:xfrm>
            <a:off x="1043636" y="577154"/>
            <a:ext cx="3598591" cy="7930780"/>
          </a:xfrm>
          <a:custGeom>
            <a:avLst/>
            <a:gdLst/>
            <a:ahLst/>
            <a:cxnLst/>
            <a:rect l="l" t="t" r="r" b="b"/>
            <a:pathLst>
              <a:path w="3598591" h="7930780">
                <a:moveTo>
                  <a:pt x="0" y="0"/>
                </a:moveTo>
                <a:lnTo>
                  <a:pt x="3598592" y="0"/>
                </a:lnTo>
                <a:lnTo>
                  <a:pt x="3598592" y="7930780"/>
                </a:lnTo>
                <a:lnTo>
                  <a:pt x="0" y="7930780"/>
                </a:lnTo>
                <a:lnTo>
                  <a:pt x="0" y="0"/>
                </a:lnTo>
                <a:close/>
              </a:path>
            </a:pathLst>
          </a:custGeom>
          <a:blipFill>
            <a:blip r:embed="rId3"/>
            <a:stretch>
              <a:fillRect/>
            </a:stretch>
          </a:blipFill>
        </p:spPr>
      </p:sp>
      <p:sp>
        <p:nvSpPr>
          <p:cNvPr id="7" name="Freeform 7"/>
          <p:cNvSpPr/>
          <p:nvPr/>
        </p:nvSpPr>
        <p:spPr>
          <a:xfrm>
            <a:off x="5242303" y="577154"/>
            <a:ext cx="3598591" cy="7930780"/>
          </a:xfrm>
          <a:custGeom>
            <a:avLst/>
            <a:gdLst/>
            <a:ahLst/>
            <a:cxnLst/>
            <a:rect l="l" t="t" r="r" b="b"/>
            <a:pathLst>
              <a:path w="3598591" h="7930780">
                <a:moveTo>
                  <a:pt x="0" y="0"/>
                </a:moveTo>
                <a:lnTo>
                  <a:pt x="3598591" y="0"/>
                </a:lnTo>
                <a:lnTo>
                  <a:pt x="3598591" y="7930780"/>
                </a:lnTo>
                <a:lnTo>
                  <a:pt x="0" y="7930780"/>
                </a:lnTo>
                <a:lnTo>
                  <a:pt x="0" y="0"/>
                </a:lnTo>
                <a:close/>
              </a:path>
            </a:pathLst>
          </a:custGeom>
          <a:blipFill>
            <a:blip r:embed="rId4"/>
            <a:stretch>
              <a:fillRect/>
            </a:stretch>
          </a:blipFill>
        </p:spPr>
      </p:sp>
      <p:sp>
        <p:nvSpPr>
          <p:cNvPr id="8" name="Freeform 8"/>
          <p:cNvSpPr/>
          <p:nvPr/>
        </p:nvSpPr>
        <p:spPr>
          <a:xfrm>
            <a:off x="9439344" y="577154"/>
            <a:ext cx="3598591" cy="7930780"/>
          </a:xfrm>
          <a:custGeom>
            <a:avLst/>
            <a:gdLst/>
            <a:ahLst/>
            <a:cxnLst/>
            <a:rect l="l" t="t" r="r" b="b"/>
            <a:pathLst>
              <a:path w="3598591" h="7930780">
                <a:moveTo>
                  <a:pt x="0" y="0"/>
                </a:moveTo>
                <a:lnTo>
                  <a:pt x="3598592" y="0"/>
                </a:lnTo>
                <a:lnTo>
                  <a:pt x="3598592" y="7930780"/>
                </a:lnTo>
                <a:lnTo>
                  <a:pt x="0" y="7930780"/>
                </a:lnTo>
                <a:lnTo>
                  <a:pt x="0" y="0"/>
                </a:lnTo>
                <a:close/>
              </a:path>
            </a:pathLst>
          </a:custGeom>
          <a:blipFill>
            <a:blip r:embed="rId5"/>
            <a:stretch>
              <a:fillRect/>
            </a:stretch>
          </a:blipFill>
        </p:spPr>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44950" y="-981075"/>
            <a:ext cx="2864398" cy="286439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C48"/>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858243" y="451124"/>
            <a:ext cx="603155" cy="60315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047633" y="1277496"/>
            <a:ext cx="827529" cy="82752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801C"/>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5428194" y="4713492"/>
            <a:ext cx="7431612" cy="1614387"/>
          </a:xfrm>
          <a:prstGeom prst="rect">
            <a:avLst/>
          </a:prstGeom>
        </p:spPr>
        <p:txBody>
          <a:bodyPr lIns="0" tIns="0" rIns="0" bIns="0" rtlCol="0" anchor="t">
            <a:spAutoFit/>
          </a:bodyPr>
          <a:lstStyle/>
          <a:p>
            <a:pPr algn="ctr">
              <a:lnSpc>
                <a:spcPts val="12168"/>
              </a:lnSpc>
            </a:pPr>
            <a:r>
              <a:rPr lang="en-US" sz="10140" b="1">
                <a:solidFill>
                  <a:srgbClr val="D6801C"/>
                </a:solidFill>
                <a:latin typeface="Poppins Bold"/>
                <a:ea typeface="Poppins Bold"/>
                <a:cs typeface="Poppins Bold"/>
                <a:sym typeface="Poppins Bold"/>
              </a:rPr>
              <a:t>Status </a:t>
            </a:r>
          </a:p>
        </p:txBody>
      </p:sp>
      <p:sp>
        <p:nvSpPr>
          <p:cNvPr id="12" name="Freeform 12"/>
          <p:cNvSpPr/>
          <p:nvPr/>
        </p:nvSpPr>
        <p:spPr>
          <a:xfrm>
            <a:off x="5585447" y="298161"/>
            <a:ext cx="7117105" cy="2786199"/>
          </a:xfrm>
          <a:custGeom>
            <a:avLst/>
            <a:gdLst/>
            <a:ahLst/>
            <a:cxnLst/>
            <a:rect l="l" t="t" r="r" b="b"/>
            <a:pathLst>
              <a:path w="7117105" h="2786199">
                <a:moveTo>
                  <a:pt x="0" y="0"/>
                </a:moveTo>
                <a:lnTo>
                  <a:pt x="7117106" y="0"/>
                </a:lnTo>
                <a:lnTo>
                  <a:pt x="7117106" y="2786199"/>
                </a:lnTo>
                <a:lnTo>
                  <a:pt x="0" y="2786199"/>
                </a:lnTo>
                <a:lnTo>
                  <a:pt x="0" y="0"/>
                </a:lnTo>
                <a:close/>
              </a:path>
            </a:pathLst>
          </a:custGeom>
          <a:blipFill>
            <a:blip r:embed="rId2"/>
            <a:stretch>
              <a:fillRect t="-77360" b="-78081"/>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72131" y="863289"/>
            <a:ext cx="8236124" cy="2333699"/>
          </a:xfrm>
          <a:prstGeom prst="rect">
            <a:avLst/>
          </a:prstGeom>
        </p:spPr>
        <p:txBody>
          <a:bodyPr lIns="0" tIns="0" rIns="0" bIns="0" rtlCol="0" anchor="t">
            <a:spAutoFit/>
          </a:bodyPr>
          <a:lstStyle/>
          <a:p>
            <a:pPr algn="l">
              <a:lnSpc>
                <a:spcPts val="8984"/>
              </a:lnSpc>
            </a:pPr>
            <a:r>
              <a:rPr lang="en-US" sz="7487" b="1">
                <a:solidFill>
                  <a:srgbClr val="D6801C"/>
                </a:solidFill>
                <a:latin typeface="Poppins Bold"/>
                <a:ea typeface="Poppins Bold"/>
                <a:cs typeface="Poppins Bold"/>
                <a:sym typeface="Poppins Bold"/>
              </a:rPr>
              <a:t>Scope</a:t>
            </a:r>
          </a:p>
          <a:p>
            <a:pPr algn="l">
              <a:lnSpc>
                <a:spcPts val="8984"/>
              </a:lnSpc>
            </a:pPr>
            <a:endParaRPr lang="en-US" sz="7487" b="1">
              <a:solidFill>
                <a:srgbClr val="D6801C"/>
              </a:solidFill>
              <a:latin typeface="Poppins Bold"/>
              <a:ea typeface="Poppins Bold"/>
              <a:cs typeface="Poppins Bold"/>
              <a:sym typeface="Poppins Bold"/>
            </a:endParaRPr>
          </a:p>
        </p:txBody>
      </p:sp>
      <p:sp>
        <p:nvSpPr>
          <p:cNvPr id="3" name="TextBox 3"/>
          <p:cNvSpPr txBox="1"/>
          <p:nvPr/>
        </p:nvSpPr>
        <p:spPr>
          <a:xfrm>
            <a:off x="672131" y="2301428"/>
            <a:ext cx="9957543" cy="7418309"/>
          </a:xfrm>
          <a:prstGeom prst="rect">
            <a:avLst/>
          </a:prstGeom>
        </p:spPr>
        <p:txBody>
          <a:bodyPr lIns="0" tIns="0" rIns="0" bIns="0" rtlCol="0" anchor="t">
            <a:spAutoFit/>
          </a:bodyPr>
          <a:lstStyle/>
          <a:p>
            <a:pPr marL="678615" lvl="1" indent="-339307" algn="l">
              <a:lnSpc>
                <a:spcPts val="3708"/>
              </a:lnSpc>
              <a:buFont typeface="Arial"/>
              <a:buChar char="•"/>
            </a:pPr>
            <a:r>
              <a:rPr lang="en-US" sz="3143" b="1">
                <a:solidFill>
                  <a:srgbClr val="000000"/>
                </a:solidFill>
                <a:latin typeface="Poppins Medium"/>
                <a:ea typeface="Poppins Medium"/>
                <a:cs typeface="Poppins Medium"/>
                <a:sym typeface="Poppins Medium"/>
              </a:rPr>
              <a:t>Develop a solution for travelers.</a:t>
            </a:r>
          </a:p>
          <a:p>
            <a:pPr algn="l">
              <a:lnSpc>
                <a:spcPts val="3708"/>
              </a:lnSpc>
            </a:pPr>
            <a:endParaRPr lang="en-US" sz="3143" b="1">
              <a:solidFill>
                <a:srgbClr val="000000"/>
              </a:solidFill>
              <a:latin typeface="Poppins Medium"/>
              <a:ea typeface="Poppins Medium"/>
              <a:cs typeface="Poppins Medium"/>
              <a:sym typeface="Poppins Medium"/>
            </a:endParaRPr>
          </a:p>
          <a:p>
            <a:pPr marL="678615" lvl="1" indent="-339307" algn="l">
              <a:lnSpc>
                <a:spcPts val="3708"/>
              </a:lnSpc>
              <a:buFont typeface="Arial"/>
              <a:buChar char="•"/>
            </a:pPr>
            <a:r>
              <a:rPr lang="en-US" sz="3143" b="1">
                <a:solidFill>
                  <a:srgbClr val="000000"/>
                </a:solidFill>
                <a:latin typeface="Poppins Medium"/>
                <a:ea typeface="Poppins Medium"/>
                <a:cs typeface="Poppins Medium"/>
                <a:sym typeface="Poppins Medium"/>
              </a:rPr>
              <a:t>Study traveler and industry needs.</a:t>
            </a:r>
          </a:p>
          <a:p>
            <a:pPr algn="l">
              <a:lnSpc>
                <a:spcPts val="3708"/>
              </a:lnSpc>
            </a:pPr>
            <a:endParaRPr lang="en-US" sz="3143" b="1">
              <a:solidFill>
                <a:srgbClr val="000000"/>
              </a:solidFill>
              <a:latin typeface="Poppins Medium"/>
              <a:ea typeface="Poppins Medium"/>
              <a:cs typeface="Poppins Medium"/>
              <a:sym typeface="Poppins Medium"/>
            </a:endParaRPr>
          </a:p>
          <a:p>
            <a:pPr marL="678615" lvl="1" indent="-339307" algn="l">
              <a:lnSpc>
                <a:spcPts val="3708"/>
              </a:lnSpc>
              <a:buFont typeface="Arial"/>
              <a:buChar char="•"/>
            </a:pPr>
            <a:r>
              <a:rPr lang="en-US" sz="3143" b="1">
                <a:solidFill>
                  <a:srgbClr val="000000"/>
                </a:solidFill>
                <a:latin typeface="Poppins Medium"/>
                <a:ea typeface="Poppins Medium"/>
                <a:cs typeface="Poppins Medium"/>
                <a:sym typeface="Poppins Medium"/>
              </a:rPr>
              <a:t>Analyze gaps in travel planning.</a:t>
            </a:r>
          </a:p>
          <a:p>
            <a:pPr algn="l">
              <a:lnSpc>
                <a:spcPts val="3708"/>
              </a:lnSpc>
            </a:pPr>
            <a:endParaRPr lang="en-US" sz="3143" b="1">
              <a:solidFill>
                <a:srgbClr val="000000"/>
              </a:solidFill>
              <a:latin typeface="Poppins Medium"/>
              <a:ea typeface="Poppins Medium"/>
              <a:cs typeface="Poppins Medium"/>
              <a:sym typeface="Poppins Medium"/>
            </a:endParaRPr>
          </a:p>
          <a:p>
            <a:pPr marL="678615" lvl="1" indent="-339307" algn="l">
              <a:lnSpc>
                <a:spcPts val="3708"/>
              </a:lnSpc>
              <a:buFont typeface="Arial"/>
              <a:buChar char="•"/>
            </a:pPr>
            <a:r>
              <a:rPr lang="en-US" sz="3143" b="1">
                <a:solidFill>
                  <a:srgbClr val="000000"/>
                </a:solidFill>
                <a:latin typeface="Poppins Medium"/>
                <a:ea typeface="Poppins Medium"/>
                <a:cs typeface="Poppins Medium"/>
                <a:sym typeface="Poppins Medium"/>
              </a:rPr>
              <a:t>Evaluate existing solutions.</a:t>
            </a:r>
          </a:p>
          <a:p>
            <a:pPr algn="l">
              <a:lnSpc>
                <a:spcPts val="3708"/>
              </a:lnSpc>
            </a:pPr>
            <a:endParaRPr lang="en-US" sz="3143" b="1">
              <a:solidFill>
                <a:srgbClr val="000000"/>
              </a:solidFill>
              <a:latin typeface="Poppins Medium"/>
              <a:ea typeface="Poppins Medium"/>
              <a:cs typeface="Poppins Medium"/>
              <a:sym typeface="Poppins Medium"/>
            </a:endParaRPr>
          </a:p>
          <a:p>
            <a:pPr marL="678615" lvl="1" indent="-339307" algn="l">
              <a:lnSpc>
                <a:spcPts val="3708"/>
              </a:lnSpc>
              <a:buFont typeface="Arial"/>
              <a:buChar char="•"/>
            </a:pPr>
            <a:r>
              <a:rPr lang="en-US" sz="3143" b="1">
                <a:solidFill>
                  <a:srgbClr val="000000"/>
                </a:solidFill>
                <a:latin typeface="Poppins Medium"/>
                <a:ea typeface="Poppins Medium"/>
                <a:cs typeface="Poppins Medium"/>
                <a:sym typeface="Poppins Medium"/>
              </a:rPr>
              <a:t>Identify user preferences.</a:t>
            </a:r>
          </a:p>
          <a:p>
            <a:pPr algn="l">
              <a:lnSpc>
                <a:spcPts val="3708"/>
              </a:lnSpc>
            </a:pPr>
            <a:endParaRPr lang="en-US" sz="3143" b="1">
              <a:solidFill>
                <a:srgbClr val="000000"/>
              </a:solidFill>
              <a:latin typeface="Poppins Medium"/>
              <a:ea typeface="Poppins Medium"/>
              <a:cs typeface="Poppins Medium"/>
              <a:sym typeface="Poppins Medium"/>
            </a:endParaRPr>
          </a:p>
          <a:p>
            <a:pPr marL="678615" lvl="1" indent="-339307" algn="l">
              <a:lnSpc>
                <a:spcPts val="3708"/>
              </a:lnSpc>
              <a:buFont typeface="Arial"/>
              <a:buChar char="•"/>
            </a:pPr>
            <a:r>
              <a:rPr lang="en-US" sz="3143" b="1">
                <a:solidFill>
                  <a:srgbClr val="000000"/>
                </a:solidFill>
                <a:latin typeface="Poppins Medium"/>
                <a:ea typeface="Poppins Medium"/>
                <a:cs typeface="Poppins Medium"/>
                <a:sym typeface="Poppins Medium"/>
              </a:rPr>
              <a:t>Assess technologies.</a:t>
            </a:r>
          </a:p>
          <a:p>
            <a:pPr algn="l">
              <a:lnSpc>
                <a:spcPts val="3708"/>
              </a:lnSpc>
            </a:pPr>
            <a:endParaRPr lang="en-US" sz="3143" b="1">
              <a:solidFill>
                <a:srgbClr val="000000"/>
              </a:solidFill>
              <a:latin typeface="Poppins Medium"/>
              <a:ea typeface="Poppins Medium"/>
              <a:cs typeface="Poppins Medium"/>
              <a:sym typeface="Poppins Medium"/>
            </a:endParaRPr>
          </a:p>
          <a:p>
            <a:pPr algn="l">
              <a:lnSpc>
                <a:spcPts val="3708"/>
              </a:lnSpc>
            </a:pPr>
            <a:endParaRPr lang="en-US" sz="3143" b="1">
              <a:solidFill>
                <a:srgbClr val="000000"/>
              </a:solidFill>
              <a:latin typeface="Poppins Medium"/>
              <a:ea typeface="Poppins Medium"/>
              <a:cs typeface="Poppins Medium"/>
              <a:sym typeface="Poppins Medium"/>
            </a:endParaRPr>
          </a:p>
          <a:p>
            <a:pPr algn="l">
              <a:lnSpc>
                <a:spcPts val="3708"/>
              </a:lnSpc>
            </a:pPr>
            <a:endParaRPr lang="en-US" sz="3143" b="1">
              <a:solidFill>
                <a:srgbClr val="000000"/>
              </a:solidFill>
              <a:latin typeface="Poppins Medium"/>
              <a:ea typeface="Poppins Medium"/>
              <a:cs typeface="Poppins Medium"/>
              <a:sym typeface="Poppins Medium"/>
            </a:endParaRPr>
          </a:p>
          <a:p>
            <a:pPr algn="l">
              <a:lnSpc>
                <a:spcPts val="3601"/>
              </a:lnSpc>
            </a:pPr>
            <a:endParaRPr lang="en-US" sz="3143" b="1">
              <a:solidFill>
                <a:srgbClr val="000000"/>
              </a:solidFill>
              <a:latin typeface="Poppins Medium"/>
              <a:ea typeface="Poppins Medium"/>
              <a:cs typeface="Poppins Medium"/>
              <a:sym typeface="Poppins Medium"/>
            </a:endParaRPr>
          </a:p>
          <a:p>
            <a:pPr algn="l">
              <a:lnSpc>
                <a:spcPts val="3040"/>
              </a:lnSpc>
            </a:pPr>
            <a:endParaRPr lang="en-US" sz="3143" b="1">
              <a:solidFill>
                <a:srgbClr val="000000"/>
              </a:solidFill>
              <a:latin typeface="Poppins Medium"/>
              <a:ea typeface="Poppins Medium"/>
              <a:cs typeface="Poppins Medium"/>
              <a:sym typeface="Poppins Medium"/>
            </a:endParaRPr>
          </a:p>
        </p:txBody>
      </p:sp>
      <p:sp>
        <p:nvSpPr>
          <p:cNvPr id="4" name="Freeform 4"/>
          <p:cNvSpPr/>
          <p:nvPr/>
        </p:nvSpPr>
        <p:spPr>
          <a:xfrm>
            <a:off x="11307570" y="2114182"/>
            <a:ext cx="4945362" cy="6058637"/>
          </a:xfrm>
          <a:custGeom>
            <a:avLst/>
            <a:gdLst/>
            <a:ahLst/>
            <a:cxnLst/>
            <a:rect l="l" t="t" r="r" b="b"/>
            <a:pathLst>
              <a:path w="4945362" h="6058637">
                <a:moveTo>
                  <a:pt x="0" y="0"/>
                </a:moveTo>
                <a:lnTo>
                  <a:pt x="4945362" y="0"/>
                </a:lnTo>
                <a:lnTo>
                  <a:pt x="4945362" y="6058636"/>
                </a:lnTo>
                <a:lnTo>
                  <a:pt x="0" y="60586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2520738" y="3268851"/>
            <a:ext cx="984260" cy="385317"/>
          </a:xfrm>
          <a:custGeom>
            <a:avLst/>
            <a:gdLst/>
            <a:ahLst/>
            <a:cxnLst/>
            <a:rect l="l" t="t" r="r" b="b"/>
            <a:pathLst>
              <a:path w="984260" h="385317">
                <a:moveTo>
                  <a:pt x="0" y="0"/>
                </a:moveTo>
                <a:lnTo>
                  <a:pt x="984259" y="0"/>
                </a:lnTo>
                <a:lnTo>
                  <a:pt x="984259" y="385318"/>
                </a:lnTo>
                <a:lnTo>
                  <a:pt x="0" y="385318"/>
                </a:lnTo>
                <a:lnTo>
                  <a:pt x="0" y="0"/>
                </a:lnTo>
                <a:close/>
              </a:path>
            </a:pathLst>
          </a:custGeom>
          <a:blipFill>
            <a:blip r:embed="rId4"/>
            <a:stretch>
              <a:fillRect t="-77360" b="-78081"/>
            </a:stretch>
          </a:blipFill>
        </p:spPr>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44950" y="-981075"/>
            <a:ext cx="2864398" cy="286439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C48"/>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858243" y="451124"/>
            <a:ext cx="603155" cy="60315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rot="5400000">
            <a:off x="10866687" y="4416753"/>
            <a:ext cx="8524811" cy="2061454"/>
          </a:xfrm>
          <a:custGeom>
            <a:avLst/>
            <a:gdLst/>
            <a:ahLst/>
            <a:cxnLst/>
            <a:rect l="l" t="t" r="r" b="b"/>
            <a:pathLst>
              <a:path w="8524811" h="2061454">
                <a:moveTo>
                  <a:pt x="0" y="0"/>
                </a:moveTo>
                <a:lnTo>
                  <a:pt x="8524812" y="0"/>
                </a:lnTo>
                <a:lnTo>
                  <a:pt x="8524812" y="2061455"/>
                </a:lnTo>
                <a:lnTo>
                  <a:pt x="0" y="20614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6047633" y="1277496"/>
            <a:ext cx="827529" cy="82752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801C"/>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460504" y="393974"/>
            <a:ext cx="13523562" cy="10452651"/>
          </a:xfrm>
          <a:prstGeom prst="rect">
            <a:avLst/>
          </a:prstGeom>
        </p:spPr>
        <p:txBody>
          <a:bodyPr lIns="0" tIns="0" rIns="0" bIns="0" rtlCol="0" anchor="t">
            <a:spAutoFit/>
          </a:bodyPr>
          <a:lstStyle/>
          <a:p>
            <a:pPr algn="l">
              <a:lnSpc>
                <a:spcPts val="3084"/>
              </a:lnSpc>
              <a:spcBef>
                <a:spcPct val="0"/>
              </a:spcBef>
            </a:pPr>
            <a:r>
              <a:rPr lang="en-US" sz="2203" b="1" i="1">
                <a:solidFill>
                  <a:srgbClr val="000000"/>
                </a:solidFill>
                <a:latin typeface="Poppins Bold Italics"/>
                <a:ea typeface="Poppins Bold Italics"/>
                <a:cs typeface="Poppins Bold Italics"/>
                <a:sym typeface="Poppins Bold Italics"/>
              </a:rPr>
              <a:t>1- Data and Information Gathering</a:t>
            </a:r>
          </a:p>
          <a:p>
            <a:pPr marL="432511" lvl="1" indent="-216256" algn="l">
              <a:lnSpc>
                <a:spcPts val="2804"/>
              </a:lnSpc>
              <a:spcBef>
                <a:spcPct val="0"/>
              </a:spcBef>
              <a:buFont typeface="Arial"/>
              <a:buChar char="•"/>
            </a:pPr>
            <a:r>
              <a:rPr lang="en-US" sz="2003">
                <a:solidFill>
                  <a:srgbClr val="000000"/>
                </a:solidFill>
                <a:latin typeface="Poppins"/>
                <a:ea typeface="Poppins"/>
                <a:cs typeface="Poppins"/>
                <a:sym typeface="Poppins"/>
              </a:rPr>
              <a:t>Researched market gaps and traveller needs.</a:t>
            </a:r>
          </a:p>
          <a:p>
            <a:pPr marL="432511" lvl="1" indent="-216256" algn="l">
              <a:lnSpc>
                <a:spcPts val="2804"/>
              </a:lnSpc>
              <a:spcBef>
                <a:spcPct val="0"/>
              </a:spcBef>
              <a:buFont typeface="Arial"/>
              <a:buChar char="•"/>
            </a:pPr>
            <a:r>
              <a:rPr lang="en-US" sz="2003">
                <a:solidFill>
                  <a:srgbClr val="000000"/>
                </a:solidFill>
                <a:latin typeface="Poppins"/>
                <a:ea typeface="Poppins"/>
                <a:cs typeface="Poppins"/>
                <a:sym typeface="Poppins"/>
              </a:rPr>
              <a:t>Collected data for system requirements and AI model training.</a:t>
            </a:r>
          </a:p>
          <a:p>
            <a:pPr marL="432511" lvl="1" indent="-216256" algn="l">
              <a:lnSpc>
                <a:spcPts val="2804"/>
              </a:lnSpc>
              <a:spcBef>
                <a:spcPct val="0"/>
              </a:spcBef>
              <a:buFont typeface="Arial"/>
              <a:buChar char="•"/>
            </a:pPr>
            <a:r>
              <a:rPr lang="en-US" sz="2003">
                <a:solidFill>
                  <a:srgbClr val="000000"/>
                </a:solidFill>
                <a:latin typeface="Poppins"/>
                <a:ea typeface="Poppins"/>
                <a:cs typeface="Poppins"/>
                <a:sym typeface="Poppins"/>
              </a:rPr>
              <a:t>Conducted a survey to understand user preferences and travel habits.</a:t>
            </a:r>
          </a:p>
          <a:p>
            <a:pPr algn="l">
              <a:lnSpc>
                <a:spcPts val="2804"/>
              </a:lnSpc>
              <a:spcBef>
                <a:spcPct val="0"/>
              </a:spcBef>
            </a:pPr>
            <a:endParaRPr lang="en-US" sz="2003">
              <a:solidFill>
                <a:srgbClr val="000000"/>
              </a:solidFill>
              <a:latin typeface="Poppins"/>
              <a:ea typeface="Poppins"/>
              <a:cs typeface="Poppins"/>
              <a:sym typeface="Poppins"/>
            </a:endParaRPr>
          </a:p>
          <a:p>
            <a:pPr algn="l">
              <a:lnSpc>
                <a:spcPts val="3084"/>
              </a:lnSpc>
              <a:spcBef>
                <a:spcPct val="0"/>
              </a:spcBef>
            </a:pPr>
            <a:r>
              <a:rPr lang="en-US" sz="2203" b="1" i="1">
                <a:solidFill>
                  <a:srgbClr val="000000"/>
                </a:solidFill>
                <a:latin typeface="Poppins Bold Italics"/>
                <a:ea typeface="Poppins Bold Italics"/>
                <a:cs typeface="Poppins Bold Italics"/>
                <a:sym typeface="Poppins Bold Italics"/>
              </a:rPr>
              <a:t>2- Brainstorming and Idea Filtering</a:t>
            </a:r>
          </a:p>
          <a:p>
            <a:pPr marL="432511" lvl="1" indent="-216256" algn="l">
              <a:lnSpc>
                <a:spcPts val="2804"/>
              </a:lnSpc>
              <a:spcBef>
                <a:spcPct val="0"/>
              </a:spcBef>
              <a:buFont typeface="Arial"/>
              <a:buChar char="•"/>
            </a:pPr>
            <a:r>
              <a:rPr lang="en-US" sz="2003">
                <a:solidFill>
                  <a:srgbClr val="000000"/>
                </a:solidFill>
                <a:latin typeface="Poppins"/>
                <a:ea typeface="Poppins"/>
                <a:cs typeface="Poppins"/>
                <a:sym typeface="Poppins"/>
              </a:rPr>
              <a:t>Defined project goals, objectives, and features, such as the AI travel planning system </a:t>
            </a:r>
          </a:p>
          <a:p>
            <a:pPr algn="l">
              <a:lnSpc>
                <a:spcPts val="2804"/>
              </a:lnSpc>
              <a:spcBef>
                <a:spcPct val="0"/>
              </a:spcBef>
            </a:pPr>
            <a:r>
              <a:rPr lang="en-US" sz="2003">
                <a:solidFill>
                  <a:srgbClr val="000000"/>
                </a:solidFill>
                <a:latin typeface="Poppins"/>
                <a:ea typeface="Poppins"/>
                <a:cs typeface="Poppins"/>
                <a:sym typeface="Poppins"/>
              </a:rPr>
              <a:t>       and social media integration.</a:t>
            </a:r>
          </a:p>
          <a:p>
            <a:pPr marL="432511" lvl="1" indent="-216256" algn="l">
              <a:lnSpc>
                <a:spcPts val="2804"/>
              </a:lnSpc>
              <a:spcBef>
                <a:spcPct val="0"/>
              </a:spcBef>
              <a:buFont typeface="Arial"/>
              <a:buChar char="•"/>
            </a:pPr>
            <a:r>
              <a:rPr lang="en-US" sz="2003">
                <a:solidFill>
                  <a:srgbClr val="000000"/>
                </a:solidFill>
                <a:latin typeface="Poppins"/>
                <a:ea typeface="Poppins"/>
                <a:cs typeface="Poppins"/>
                <a:sym typeface="Poppins"/>
              </a:rPr>
              <a:t>Conducted a SWOT analysis to evaluate strengths, weaknesses, opportunities, and threats.</a:t>
            </a:r>
          </a:p>
          <a:p>
            <a:pPr algn="l">
              <a:lnSpc>
                <a:spcPts val="2804"/>
              </a:lnSpc>
              <a:spcBef>
                <a:spcPct val="0"/>
              </a:spcBef>
            </a:pPr>
            <a:endParaRPr lang="en-US" sz="2003">
              <a:solidFill>
                <a:srgbClr val="000000"/>
              </a:solidFill>
              <a:latin typeface="Poppins"/>
              <a:ea typeface="Poppins"/>
              <a:cs typeface="Poppins"/>
              <a:sym typeface="Poppins"/>
            </a:endParaRPr>
          </a:p>
          <a:p>
            <a:pPr algn="l">
              <a:lnSpc>
                <a:spcPts val="3084"/>
              </a:lnSpc>
              <a:spcBef>
                <a:spcPct val="0"/>
              </a:spcBef>
            </a:pPr>
            <a:r>
              <a:rPr lang="en-US" sz="2203" b="1" i="1">
                <a:solidFill>
                  <a:srgbClr val="000000"/>
                </a:solidFill>
                <a:latin typeface="Poppins Bold Italics"/>
                <a:ea typeface="Poppins Bold Italics"/>
                <a:cs typeface="Poppins Bold Italics"/>
                <a:sym typeface="Poppins Bold Italics"/>
              </a:rPr>
              <a:t>3- Implemented User requirements</a:t>
            </a:r>
          </a:p>
          <a:p>
            <a:pPr marL="432511" lvl="1" indent="-216256" algn="l">
              <a:lnSpc>
                <a:spcPts val="2804"/>
              </a:lnSpc>
              <a:spcBef>
                <a:spcPct val="0"/>
              </a:spcBef>
              <a:buFont typeface="Arial"/>
              <a:buChar char="•"/>
            </a:pPr>
            <a:r>
              <a:rPr lang="en-US" sz="2003">
                <a:solidFill>
                  <a:srgbClr val="000000"/>
                </a:solidFill>
                <a:latin typeface="Poppins"/>
                <a:ea typeface="Poppins"/>
                <a:cs typeface="Poppins"/>
                <a:sym typeface="Poppins"/>
              </a:rPr>
              <a:t>Functional an non functional requirements</a:t>
            </a:r>
          </a:p>
          <a:p>
            <a:pPr algn="l">
              <a:lnSpc>
                <a:spcPts val="2804"/>
              </a:lnSpc>
              <a:spcBef>
                <a:spcPct val="0"/>
              </a:spcBef>
            </a:pPr>
            <a:endParaRPr lang="en-US" sz="2003">
              <a:solidFill>
                <a:srgbClr val="000000"/>
              </a:solidFill>
              <a:latin typeface="Poppins"/>
              <a:ea typeface="Poppins"/>
              <a:cs typeface="Poppins"/>
              <a:sym typeface="Poppins"/>
            </a:endParaRPr>
          </a:p>
          <a:p>
            <a:pPr algn="l">
              <a:lnSpc>
                <a:spcPts val="3084"/>
              </a:lnSpc>
              <a:spcBef>
                <a:spcPct val="0"/>
              </a:spcBef>
            </a:pPr>
            <a:r>
              <a:rPr lang="en-US" sz="2203" b="1" i="1">
                <a:solidFill>
                  <a:srgbClr val="000000"/>
                </a:solidFill>
                <a:latin typeface="Poppins Bold Italics"/>
                <a:ea typeface="Poppins Bold Italics"/>
                <a:cs typeface="Poppins Bold Italics"/>
                <a:sym typeface="Poppins Bold Italics"/>
              </a:rPr>
              <a:t>4- Designing System Architecture</a:t>
            </a:r>
          </a:p>
          <a:p>
            <a:pPr marL="432511" lvl="1" indent="-216256" algn="l">
              <a:lnSpc>
                <a:spcPts val="2804"/>
              </a:lnSpc>
              <a:spcBef>
                <a:spcPct val="0"/>
              </a:spcBef>
              <a:buFont typeface="Arial"/>
              <a:buChar char="•"/>
            </a:pPr>
            <a:r>
              <a:rPr lang="en-US" sz="2003">
                <a:solidFill>
                  <a:srgbClr val="000000"/>
                </a:solidFill>
                <a:latin typeface="Poppins"/>
                <a:ea typeface="Poppins"/>
                <a:cs typeface="Poppins"/>
                <a:sym typeface="Poppins"/>
              </a:rPr>
              <a:t>Created use case diagrams, sequence diagrams, and data flow diagrams.</a:t>
            </a:r>
          </a:p>
          <a:p>
            <a:pPr marL="432511" lvl="1" indent="-216256" algn="l">
              <a:lnSpc>
                <a:spcPts val="2804"/>
              </a:lnSpc>
              <a:spcBef>
                <a:spcPct val="0"/>
              </a:spcBef>
              <a:buFont typeface="Arial"/>
              <a:buChar char="•"/>
            </a:pPr>
            <a:r>
              <a:rPr lang="en-US" sz="2003">
                <a:solidFill>
                  <a:srgbClr val="000000"/>
                </a:solidFill>
                <a:latin typeface="Poppins"/>
                <a:ea typeface="Poppins"/>
                <a:cs typeface="Poppins"/>
                <a:sym typeface="Poppins"/>
              </a:rPr>
              <a:t>Developed the class and entity-relationship diagrams for database design.</a:t>
            </a:r>
          </a:p>
          <a:p>
            <a:pPr marL="432511" lvl="1" indent="-216256" algn="l">
              <a:lnSpc>
                <a:spcPts val="2804"/>
              </a:lnSpc>
              <a:spcBef>
                <a:spcPct val="0"/>
              </a:spcBef>
              <a:buFont typeface="Arial"/>
              <a:buChar char="•"/>
            </a:pPr>
            <a:r>
              <a:rPr lang="en-US" sz="2003">
                <a:solidFill>
                  <a:srgbClr val="000000"/>
                </a:solidFill>
                <a:latin typeface="Poppins"/>
                <a:ea typeface="Poppins"/>
                <a:cs typeface="Poppins"/>
                <a:sym typeface="Poppins"/>
              </a:rPr>
              <a:t>Developed System architecture and planned the AI Model technologies. </a:t>
            </a:r>
          </a:p>
          <a:p>
            <a:pPr algn="l">
              <a:lnSpc>
                <a:spcPts val="2804"/>
              </a:lnSpc>
              <a:spcBef>
                <a:spcPct val="0"/>
              </a:spcBef>
            </a:pPr>
            <a:endParaRPr lang="en-US" sz="2003">
              <a:solidFill>
                <a:srgbClr val="000000"/>
              </a:solidFill>
              <a:latin typeface="Poppins"/>
              <a:ea typeface="Poppins"/>
              <a:cs typeface="Poppins"/>
              <a:sym typeface="Poppins"/>
            </a:endParaRPr>
          </a:p>
          <a:p>
            <a:pPr algn="l">
              <a:lnSpc>
                <a:spcPts val="3084"/>
              </a:lnSpc>
              <a:spcBef>
                <a:spcPct val="0"/>
              </a:spcBef>
            </a:pPr>
            <a:r>
              <a:rPr lang="en-US" sz="2203" b="1" i="1">
                <a:solidFill>
                  <a:srgbClr val="000000"/>
                </a:solidFill>
                <a:latin typeface="Poppins Bold Italics"/>
                <a:ea typeface="Poppins Bold Italics"/>
                <a:cs typeface="Poppins Bold Italics"/>
                <a:sym typeface="Poppins Bold Italics"/>
              </a:rPr>
              <a:t>5- Prototyping</a:t>
            </a:r>
          </a:p>
          <a:p>
            <a:pPr marL="432511" lvl="1" indent="-216256" algn="l">
              <a:lnSpc>
                <a:spcPts val="2804"/>
              </a:lnSpc>
              <a:spcBef>
                <a:spcPct val="0"/>
              </a:spcBef>
              <a:buFont typeface="Arial"/>
              <a:buChar char="•"/>
            </a:pPr>
            <a:r>
              <a:rPr lang="en-US" sz="2003">
                <a:solidFill>
                  <a:srgbClr val="000000"/>
                </a:solidFill>
                <a:latin typeface="Poppins"/>
                <a:ea typeface="Poppins"/>
                <a:cs typeface="Poppins"/>
                <a:sym typeface="Poppins"/>
              </a:rPr>
              <a:t>Designed mobile app prototypes using Figma for features like login, </a:t>
            </a:r>
          </a:p>
          <a:p>
            <a:pPr algn="l">
              <a:lnSpc>
                <a:spcPts val="2804"/>
              </a:lnSpc>
              <a:spcBef>
                <a:spcPct val="0"/>
              </a:spcBef>
            </a:pPr>
            <a:r>
              <a:rPr lang="en-US" sz="2003">
                <a:solidFill>
                  <a:srgbClr val="000000"/>
                </a:solidFill>
                <a:latin typeface="Poppins"/>
                <a:ea typeface="Poppins"/>
                <a:cs typeface="Poppins"/>
                <a:sym typeface="Poppins"/>
              </a:rPr>
              <a:t>       destination selection, and trip details.</a:t>
            </a:r>
          </a:p>
          <a:p>
            <a:pPr algn="l">
              <a:lnSpc>
                <a:spcPts val="2804"/>
              </a:lnSpc>
              <a:spcBef>
                <a:spcPct val="0"/>
              </a:spcBef>
            </a:pPr>
            <a:endParaRPr lang="en-US" sz="2003">
              <a:solidFill>
                <a:srgbClr val="000000"/>
              </a:solidFill>
              <a:latin typeface="Poppins"/>
              <a:ea typeface="Poppins"/>
              <a:cs typeface="Poppins"/>
              <a:sym typeface="Poppins"/>
            </a:endParaRPr>
          </a:p>
          <a:p>
            <a:pPr algn="l">
              <a:lnSpc>
                <a:spcPts val="3084"/>
              </a:lnSpc>
              <a:spcBef>
                <a:spcPct val="0"/>
              </a:spcBef>
            </a:pPr>
            <a:r>
              <a:rPr lang="en-US" sz="2203" b="1" i="1">
                <a:solidFill>
                  <a:srgbClr val="000000"/>
                </a:solidFill>
                <a:latin typeface="Poppins Bold Italics"/>
                <a:ea typeface="Poppins Bold Italics"/>
                <a:cs typeface="Poppins Bold Italics"/>
                <a:sym typeface="Poppins Bold Italics"/>
              </a:rPr>
              <a:t>6- Data Gathering and Analysis</a:t>
            </a:r>
          </a:p>
          <a:p>
            <a:pPr marL="432511" lvl="1" indent="-216256" algn="l">
              <a:lnSpc>
                <a:spcPts val="2804"/>
              </a:lnSpc>
              <a:spcBef>
                <a:spcPct val="0"/>
              </a:spcBef>
              <a:buFont typeface="Arial"/>
              <a:buChar char="•"/>
            </a:pPr>
            <a:r>
              <a:rPr lang="en-US" sz="2003">
                <a:solidFill>
                  <a:srgbClr val="000000"/>
                </a:solidFill>
                <a:latin typeface="Poppins"/>
                <a:ea typeface="Poppins"/>
                <a:cs typeface="Poppins"/>
                <a:sym typeface="Poppins"/>
              </a:rPr>
              <a:t>Gathered data from the Yelp dataset and analysed it, we are planning to train the</a:t>
            </a:r>
          </a:p>
          <a:p>
            <a:pPr algn="l">
              <a:lnSpc>
                <a:spcPts val="2804"/>
              </a:lnSpc>
              <a:spcBef>
                <a:spcPct val="0"/>
              </a:spcBef>
            </a:pPr>
            <a:r>
              <a:rPr lang="en-US" sz="2003">
                <a:solidFill>
                  <a:srgbClr val="000000"/>
                </a:solidFill>
                <a:latin typeface="Poppins"/>
                <a:ea typeface="Poppins"/>
                <a:cs typeface="Poppins"/>
                <a:sym typeface="Poppins"/>
              </a:rPr>
              <a:t>        Ai model using this data.</a:t>
            </a:r>
          </a:p>
          <a:p>
            <a:pPr algn="l">
              <a:lnSpc>
                <a:spcPts val="2804"/>
              </a:lnSpc>
              <a:spcBef>
                <a:spcPct val="0"/>
              </a:spcBef>
            </a:pPr>
            <a:endParaRPr lang="en-US" sz="2003">
              <a:solidFill>
                <a:srgbClr val="000000"/>
              </a:solidFill>
              <a:latin typeface="Poppins"/>
              <a:ea typeface="Poppins"/>
              <a:cs typeface="Poppins"/>
              <a:sym typeface="Poppins"/>
            </a:endParaRPr>
          </a:p>
          <a:p>
            <a:pPr algn="l">
              <a:lnSpc>
                <a:spcPts val="2804"/>
              </a:lnSpc>
              <a:spcBef>
                <a:spcPct val="0"/>
              </a:spcBef>
            </a:pPr>
            <a:endParaRPr lang="en-US" sz="2003">
              <a:solidFill>
                <a:srgbClr val="000000"/>
              </a:solidFill>
              <a:latin typeface="Poppins"/>
              <a:ea typeface="Poppins"/>
              <a:cs typeface="Poppins"/>
              <a:sym typeface="Poppins"/>
            </a:endParaRPr>
          </a:p>
          <a:p>
            <a:pPr algn="l">
              <a:lnSpc>
                <a:spcPts val="2804"/>
              </a:lnSpc>
              <a:spcBef>
                <a:spcPct val="0"/>
              </a:spcBef>
            </a:pPr>
            <a:endParaRPr lang="en-US" sz="2003">
              <a:solidFill>
                <a:srgbClr val="000000"/>
              </a:solidFill>
              <a:latin typeface="Poppins"/>
              <a:ea typeface="Poppins"/>
              <a:cs typeface="Poppins"/>
              <a:sym typeface="Poppins"/>
            </a:endParaRPr>
          </a:p>
          <a:p>
            <a:pPr algn="l">
              <a:lnSpc>
                <a:spcPts val="2804"/>
              </a:lnSpc>
              <a:spcBef>
                <a:spcPct val="0"/>
              </a:spcBef>
            </a:pPr>
            <a:endParaRPr lang="en-US" sz="2003">
              <a:solidFill>
                <a:srgbClr val="000000"/>
              </a:solidFill>
              <a:latin typeface="Poppins"/>
              <a:ea typeface="Poppins"/>
              <a:cs typeface="Poppins"/>
              <a:sym typeface="Poppins"/>
            </a:endParaRPr>
          </a:p>
        </p:txBody>
      </p:sp>
      <p:sp>
        <p:nvSpPr>
          <p:cNvPr id="13" name="Freeform 13"/>
          <p:cNvSpPr/>
          <p:nvPr/>
        </p:nvSpPr>
        <p:spPr>
          <a:xfrm>
            <a:off x="12819691" y="859180"/>
            <a:ext cx="1091918" cy="1612833"/>
          </a:xfrm>
          <a:custGeom>
            <a:avLst/>
            <a:gdLst/>
            <a:ahLst/>
            <a:cxnLst/>
            <a:rect l="l" t="t" r="r" b="b"/>
            <a:pathLst>
              <a:path w="1091918" h="1612833">
                <a:moveTo>
                  <a:pt x="0" y="0"/>
                </a:moveTo>
                <a:lnTo>
                  <a:pt x="1091919" y="0"/>
                </a:lnTo>
                <a:lnTo>
                  <a:pt x="1091919" y="1612833"/>
                </a:lnTo>
                <a:lnTo>
                  <a:pt x="0" y="1612833"/>
                </a:lnTo>
                <a:lnTo>
                  <a:pt x="0" y="0"/>
                </a:lnTo>
                <a:close/>
              </a:path>
            </a:pathLst>
          </a:custGeom>
          <a:blipFill>
            <a:blip r:embed="rId4"/>
            <a:stretch>
              <a:fillRect/>
            </a:stretch>
          </a:blipFill>
        </p:spPr>
      </p:sp>
      <p:sp>
        <p:nvSpPr>
          <p:cNvPr id="14" name="Freeform 14"/>
          <p:cNvSpPr/>
          <p:nvPr/>
        </p:nvSpPr>
        <p:spPr>
          <a:xfrm>
            <a:off x="16285426" y="2324100"/>
            <a:ext cx="1103341" cy="1519513"/>
          </a:xfrm>
          <a:custGeom>
            <a:avLst/>
            <a:gdLst/>
            <a:ahLst/>
            <a:cxnLst/>
            <a:rect l="l" t="t" r="r" b="b"/>
            <a:pathLst>
              <a:path w="1103341" h="1519513">
                <a:moveTo>
                  <a:pt x="0" y="0"/>
                </a:moveTo>
                <a:lnTo>
                  <a:pt x="1103341" y="0"/>
                </a:lnTo>
                <a:lnTo>
                  <a:pt x="1103341" y="1519513"/>
                </a:lnTo>
                <a:lnTo>
                  <a:pt x="0" y="1519513"/>
                </a:lnTo>
                <a:lnTo>
                  <a:pt x="0" y="0"/>
                </a:lnTo>
                <a:close/>
              </a:path>
            </a:pathLst>
          </a:custGeom>
          <a:blipFill>
            <a:blip r:embed="rId5"/>
            <a:stretch>
              <a:fillRect/>
            </a:stretch>
          </a:blipFill>
        </p:spPr>
      </p:sp>
      <p:sp>
        <p:nvSpPr>
          <p:cNvPr id="15" name="Freeform 15"/>
          <p:cNvSpPr/>
          <p:nvPr/>
        </p:nvSpPr>
        <p:spPr>
          <a:xfrm>
            <a:off x="12819691" y="3843613"/>
            <a:ext cx="1096327" cy="1509853"/>
          </a:xfrm>
          <a:custGeom>
            <a:avLst/>
            <a:gdLst/>
            <a:ahLst/>
            <a:cxnLst/>
            <a:rect l="l" t="t" r="r" b="b"/>
            <a:pathLst>
              <a:path w="1096327" h="1509853">
                <a:moveTo>
                  <a:pt x="0" y="0"/>
                </a:moveTo>
                <a:lnTo>
                  <a:pt x="1096327" y="0"/>
                </a:lnTo>
                <a:lnTo>
                  <a:pt x="1096327" y="1509853"/>
                </a:lnTo>
                <a:lnTo>
                  <a:pt x="0" y="1509853"/>
                </a:lnTo>
                <a:lnTo>
                  <a:pt x="0" y="0"/>
                </a:lnTo>
                <a:close/>
              </a:path>
            </a:pathLst>
          </a:custGeom>
          <a:blipFill>
            <a:blip r:embed="rId6"/>
            <a:stretch>
              <a:fillRect/>
            </a:stretch>
          </a:blipFill>
        </p:spPr>
      </p:sp>
      <p:sp>
        <p:nvSpPr>
          <p:cNvPr id="16" name="Freeform 16"/>
          <p:cNvSpPr/>
          <p:nvPr/>
        </p:nvSpPr>
        <p:spPr>
          <a:xfrm>
            <a:off x="16340681" y="5254155"/>
            <a:ext cx="1068963" cy="1472168"/>
          </a:xfrm>
          <a:custGeom>
            <a:avLst/>
            <a:gdLst/>
            <a:ahLst/>
            <a:cxnLst/>
            <a:rect l="l" t="t" r="r" b="b"/>
            <a:pathLst>
              <a:path w="1068963" h="1472168">
                <a:moveTo>
                  <a:pt x="0" y="0"/>
                </a:moveTo>
                <a:lnTo>
                  <a:pt x="1068963" y="0"/>
                </a:lnTo>
                <a:lnTo>
                  <a:pt x="1068963" y="1472168"/>
                </a:lnTo>
                <a:lnTo>
                  <a:pt x="0" y="1472168"/>
                </a:lnTo>
                <a:lnTo>
                  <a:pt x="0" y="0"/>
                </a:lnTo>
                <a:close/>
              </a:path>
            </a:pathLst>
          </a:custGeom>
          <a:blipFill>
            <a:blip r:embed="rId7"/>
            <a:stretch>
              <a:fillRect/>
            </a:stretch>
          </a:blipFill>
        </p:spPr>
      </p:sp>
      <p:sp>
        <p:nvSpPr>
          <p:cNvPr id="17" name="Freeform 17"/>
          <p:cNvSpPr/>
          <p:nvPr/>
        </p:nvSpPr>
        <p:spPr>
          <a:xfrm>
            <a:off x="12819691" y="6725066"/>
            <a:ext cx="1077876" cy="1484443"/>
          </a:xfrm>
          <a:custGeom>
            <a:avLst/>
            <a:gdLst/>
            <a:ahLst/>
            <a:cxnLst/>
            <a:rect l="l" t="t" r="r" b="b"/>
            <a:pathLst>
              <a:path w="1077876" h="1484443">
                <a:moveTo>
                  <a:pt x="0" y="0"/>
                </a:moveTo>
                <a:lnTo>
                  <a:pt x="1077876" y="0"/>
                </a:lnTo>
                <a:lnTo>
                  <a:pt x="1077876" y="1484443"/>
                </a:lnTo>
                <a:lnTo>
                  <a:pt x="0" y="1484443"/>
                </a:lnTo>
                <a:lnTo>
                  <a:pt x="0" y="0"/>
                </a:lnTo>
                <a:close/>
              </a:path>
            </a:pathLst>
          </a:custGeom>
          <a:blipFill>
            <a:blip r:embed="rId8"/>
            <a:stretch>
              <a:fillRect/>
            </a:stretch>
          </a:blipFill>
        </p:spPr>
      </p:sp>
      <p:sp>
        <p:nvSpPr>
          <p:cNvPr id="18" name="Freeform 18"/>
          <p:cNvSpPr/>
          <p:nvPr/>
        </p:nvSpPr>
        <p:spPr>
          <a:xfrm>
            <a:off x="16300234" y="7928285"/>
            <a:ext cx="1088533" cy="1499120"/>
          </a:xfrm>
          <a:custGeom>
            <a:avLst/>
            <a:gdLst/>
            <a:ahLst/>
            <a:cxnLst/>
            <a:rect l="l" t="t" r="r" b="b"/>
            <a:pathLst>
              <a:path w="1088533" h="1499120">
                <a:moveTo>
                  <a:pt x="0" y="0"/>
                </a:moveTo>
                <a:lnTo>
                  <a:pt x="1088533" y="0"/>
                </a:lnTo>
                <a:lnTo>
                  <a:pt x="1088533" y="1499120"/>
                </a:lnTo>
                <a:lnTo>
                  <a:pt x="0" y="1499120"/>
                </a:lnTo>
                <a:lnTo>
                  <a:pt x="0" y="0"/>
                </a:lnTo>
                <a:close/>
              </a:path>
            </a:pathLst>
          </a:custGeom>
          <a:blipFill>
            <a:blip r:embed="rId9"/>
            <a:stretch>
              <a:fillRect/>
            </a:stretch>
          </a:blipFill>
        </p:spPr>
      </p:sp>
      <p:sp>
        <p:nvSpPr>
          <p:cNvPr id="19" name="Freeform 19"/>
          <p:cNvSpPr/>
          <p:nvPr/>
        </p:nvSpPr>
        <p:spPr>
          <a:xfrm>
            <a:off x="14618394" y="7012092"/>
            <a:ext cx="721686" cy="2162356"/>
          </a:xfrm>
          <a:custGeom>
            <a:avLst/>
            <a:gdLst/>
            <a:ahLst/>
            <a:cxnLst/>
            <a:rect l="l" t="t" r="r" b="b"/>
            <a:pathLst>
              <a:path w="721686" h="2162356">
                <a:moveTo>
                  <a:pt x="0" y="0"/>
                </a:moveTo>
                <a:lnTo>
                  <a:pt x="721687" y="0"/>
                </a:lnTo>
                <a:lnTo>
                  <a:pt x="721687" y="2162356"/>
                </a:lnTo>
                <a:lnTo>
                  <a:pt x="0" y="216235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82934" y="438463"/>
            <a:ext cx="3015419" cy="1180474"/>
          </a:xfrm>
          <a:custGeom>
            <a:avLst/>
            <a:gdLst/>
            <a:ahLst/>
            <a:cxnLst/>
            <a:rect l="l" t="t" r="r" b="b"/>
            <a:pathLst>
              <a:path w="3015419" h="1180474">
                <a:moveTo>
                  <a:pt x="0" y="0"/>
                </a:moveTo>
                <a:lnTo>
                  <a:pt x="3015419" y="0"/>
                </a:lnTo>
                <a:lnTo>
                  <a:pt x="3015419" y="1180474"/>
                </a:lnTo>
                <a:lnTo>
                  <a:pt x="0" y="1180474"/>
                </a:lnTo>
                <a:lnTo>
                  <a:pt x="0" y="0"/>
                </a:lnTo>
                <a:close/>
              </a:path>
            </a:pathLst>
          </a:custGeom>
          <a:blipFill>
            <a:blip r:embed="rId2"/>
            <a:stretch>
              <a:fillRect t="-77360" b="-78081"/>
            </a:stretch>
          </a:blipFill>
        </p:spPr>
      </p:sp>
      <p:sp>
        <p:nvSpPr>
          <p:cNvPr id="3" name="TextBox 3"/>
          <p:cNvSpPr txBox="1"/>
          <p:nvPr/>
        </p:nvSpPr>
        <p:spPr>
          <a:xfrm>
            <a:off x="555360" y="1920178"/>
            <a:ext cx="17732640" cy="8656321"/>
          </a:xfrm>
          <a:prstGeom prst="rect">
            <a:avLst/>
          </a:prstGeom>
        </p:spPr>
        <p:txBody>
          <a:bodyPr lIns="0" tIns="0" rIns="0" bIns="0" rtlCol="0" anchor="t">
            <a:spAutoFit/>
          </a:bodyPr>
          <a:lstStyle/>
          <a:p>
            <a:pPr algn="l">
              <a:lnSpc>
                <a:spcPts val="4619"/>
              </a:lnSpc>
              <a:spcBef>
                <a:spcPct val="0"/>
              </a:spcBef>
            </a:pPr>
            <a:r>
              <a:rPr lang="en-US" sz="3299" b="1" i="1" u="sng">
                <a:solidFill>
                  <a:srgbClr val="000000"/>
                </a:solidFill>
                <a:latin typeface="Times New Roman Bold Italics"/>
                <a:ea typeface="Times New Roman Bold Italics"/>
                <a:cs typeface="Times New Roman Bold Italics"/>
                <a:sym typeface="Times New Roman Bold Italics"/>
                <a:hlinkClick r:id="rId3" tooltip="https://www.founderjar.com/online-travel-stats/#:~:text=Key%20Online%20Travel%20Booking%20Statistics%201%20The%20size,website%20visits%20before%20deciding%20and%20making%20a%20booking."/>
              </a:rPr>
              <a:t>References: </a:t>
            </a:r>
          </a:p>
          <a:p>
            <a:pPr algn="l">
              <a:lnSpc>
                <a:spcPts val="4619"/>
              </a:lnSpc>
              <a:spcBef>
                <a:spcPct val="0"/>
              </a:spcBef>
            </a:pPr>
            <a:endParaRPr lang="en-US" sz="3299" b="1" i="1" u="sng">
              <a:solidFill>
                <a:srgbClr val="000000"/>
              </a:solidFill>
              <a:latin typeface="Times New Roman Bold Italics"/>
              <a:ea typeface="Times New Roman Bold Italics"/>
              <a:cs typeface="Times New Roman Bold Italics"/>
              <a:sym typeface="Times New Roman Bold Italics"/>
              <a:hlinkClick r:id="rId3" tooltip="https://www.founderjar.com/online-travel-stats/#:~:text=Key%20Online%20Travel%20Booking%20Statistics%201%20The%20size,website%20visits%20before%20deciding%20and%20making%20a%20booking."/>
            </a:endParaRPr>
          </a:p>
          <a:p>
            <a:pPr marL="453388" lvl="1" indent="-226694" algn="l">
              <a:lnSpc>
                <a:spcPts val="2939"/>
              </a:lnSpc>
              <a:spcBef>
                <a:spcPct val="0"/>
              </a:spcBef>
              <a:buAutoNum type="arabicPeriod"/>
            </a:pPr>
            <a:r>
              <a:rPr lang="en-US" sz="2099" b="1" i="1" u="sng">
                <a:solidFill>
                  <a:srgbClr val="000000"/>
                </a:solidFill>
                <a:latin typeface="Times New Roman Bold Italics"/>
                <a:ea typeface="Times New Roman Bold Italics"/>
                <a:cs typeface="Times New Roman Bold Italics"/>
                <a:sym typeface="Times New Roman Bold Italics"/>
                <a:hlinkClick r:id="rId3" tooltip="https://www.founderjar.com/online-travel-stats/#:~:text=Key%20Online%20Travel%20Booking%20Statistics%201%20The%20size,website%20visits%20before%20deciding%20and%20making%20a%20booking."/>
              </a:rPr>
              <a:t>MARITZOL TENEMAZA, SERGIO LUJÁN- MORA,ANGÉLICADE ANTONIO, (Member, IEEE), AND JAIME RAMÍREZ , "Enhancing Travel Itinerary Recommendations with Contextual Information", IEEE Access, 2020.</a:t>
            </a:r>
          </a:p>
          <a:p>
            <a:pPr marL="453388" lvl="1" indent="-226694" algn="l">
              <a:lnSpc>
                <a:spcPts val="2939"/>
              </a:lnSpc>
              <a:spcBef>
                <a:spcPct val="0"/>
              </a:spcBef>
              <a:buAutoNum type="arabicPeriod"/>
            </a:pPr>
            <a:r>
              <a:rPr lang="en-US" sz="2099" b="1" i="1" u="sng">
                <a:solidFill>
                  <a:srgbClr val="000000"/>
                </a:solidFill>
                <a:latin typeface="Times New Roman Bold Italics"/>
                <a:ea typeface="Times New Roman Bold Italics"/>
                <a:cs typeface="Times New Roman Bold Italics"/>
                <a:sym typeface="Times New Roman Bold Italics"/>
                <a:hlinkClick r:id="rId3" tooltip="https://www.founderjar.com/online-travel-stats/#:~:text=Key%20Online%20Travel%20Booking%20Statistics%201%20The%20size,website%20visits%20before%20deciding%20and%20making%20a%20booking."/>
              </a:rPr>
              <a:t>C. Cariou, S. Le Moan and K. Chehdi, "A Novel Mean-Shift Algorithm for Data Clustering," in IEEE Access, vol. 10, pp. 14575-14585, 2022, doi: 10.1109/ACCESS.2022.3147951</a:t>
            </a:r>
          </a:p>
          <a:p>
            <a:pPr marL="453388" lvl="1" indent="-226694" algn="l">
              <a:lnSpc>
                <a:spcPts val="2939"/>
              </a:lnSpc>
              <a:spcBef>
                <a:spcPct val="0"/>
              </a:spcBef>
              <a:buAutoNum type="arabicPeriod"/>
            </a:pPr>
            <a:r>
              <a:rPr lang="en-US" sz="2099" b="1" i="1" u="sng">
                <a:solidFill>
                  <a:srgbClr val="000000"/>
                </a:solidFill>
                <a:latin typeface="Times New Roman Bold Italics"/>
                <a:ea typeface="Times New Roman Bold Italics"/>
                <a:cs typeface="Times New Roman Bold Italics"/>
                <a:sym typeface="Times New Roman Bold Italics"/>
                <a:hlinkClick r:id="rId3" tooltip="https://www.founderjar.com/online-travel-stats/#:~:text=Key%20Online%20Travel%20Booking%20Statistics%201%20The%20size,website%20visits%20before%20deciding%20and%20making%20a%20booking."/>
              </a:rPr>
              <a:t>Jiang, Zhengyong, et al. "CAD: Clustering And Deep Reinforcement Learning Based Multi-Period Portfolio Management Strategy." arXiv preprint arXiv:2310.01319 (2023).</a:t>
            </a:r>
          </a:p>
          <a:p>
            <a:pPr marL="453388" lvl="1" indent="-226694" algn="l">
              <a:lnSpc>
                <a:spcPts val="2939"/>
              </a:lnSpc>
              <a:spcBef>
                <a:spcPct val="0"/>
              </a:spcBef>
              <a:buAutoNum type="arabicPeriod"/>
            </a:pPr>
            <a:r>
              <a:rPr lang="en-US" sz="2099" b="1" i="1" u="sng">
                <a:solidFill>
                  <a:srgbClr val="000000"/>
                </a:solidFill>
                <a:latin typeface="Times New Roman Bold Italics"/>
                <a:ea typeface="Times New Roman Bold Italics"/>
                <a:cs typeface="Times New Roman Bold Italics"/>
                <a:sym typeface="Times New Roman Bold Italics"/>
                <a:hlinkClick r:id="rId3" tooltip="https://www.founderjar.com/online-travel-stats/#:~:text=Key%20Online%20Travel%20Booking%20Statistics%201%20The%20size,website%20visits%20before%20deciding%20and%20making%20a%20booking."/>
              </a:rPr>
              <a:t>Trip Planner (using Generative AI) - Spoorti Reddy, K Venkat Manideep, R Atuliya, Durgapu Aakash Ganesh, Vinayak Viswan, Prof. Sahana Shetty - IJFMR Volume 6, Issue 3, May-June 2024. DOI 10.36948/ijfmr.2024.v06i03.20089</a:t>
            </a:r>
          </a:p>
          <a:p>
            <a:pPr marL="453388" lvl="1" indent="-226694" algn="l">
              <a:lnSpc>
                <a:spcPts val="2939"/>
              </a:lnSpc>
              <a:spcBef>
                <a:spcPct val="0"/>
              </a:spcBef>
              <a:buAutoNum type="arabicPeriod"/>
            </a:pPr>
            <a:r>
              <a:rPr lang="en-US" sz="2099" b="1" i="1" u="sng">
                <a:solidFill>
                  <a:srgbClr val="000000"/>
                </a:solidFill>
                <a:latin typeface="Times New Roman Bold Italics"/>
                <a:ea typeface="Times New Roman Bold Italics"/>
                <a:cs typeface="Times New Roman Bold Italics"/>
                <a:sym typeface="Times New Roman Bold Italics"/>
                <a:hlinkClick r:id="rId3" tooltip="https://www.founderjar.com/online-travel-stats/#:~:text=Key%20Online%20Travel%20Booking%20Statistics%201%20The%20size,website%20visits%20before%20deciding%20and%20making%20a%20booking."/>
              </a:rPr>
              <a:t>Villavicencio, Nathan, and Michael N. Groves. "Tuning Reinforcement Learning Parameters for Cluster Selection to Enhance Evolutionary Algorithms." ACS Engineering Au (2024).</a:t>
            </a:r>
          </a:p>
          <a:p>
            <a:pPr algn="l">
              <a:lnSpc>
                <a:spcPts val="2939"/>
              </a:lnSpc>
              <a:spcBef>
                <a:spcPct val="0"/>
              </a:spcBef>
            </a:pPr>
            <a:endParaRPr lang="en-US" sz="2099" b="1" i="1" u="sng">
              <a:solidFill>
                <a:srgbClr val="000000"/>
              </a:solidFill>
              <a:latin typeface="Times New Roman Bold Italics"/>
              <a:ea typeface="Times New Roman Bold Italics"/>
              <a:cs typeface="Times New Roman Bold Italics"/>
              <a:sym typeface="Times New Roman Bold Italics"/>
              <a:hlinkClick r:id="rId3" tooltip="https://www.founderjar.com/online-travel-stats/#:~:text=Key%20Online%20Travel%20Booking%20Statistics%201%20The%20size,website%20visits%20before%20deciding%20and%20making%20a%20booking."/>
            </a:endParaRPr>
          </a:p>
          <a:p>
            <a:pPr algn="l">
              <a:lnSpc>
                <a:spcPts val="2939"/>
              </a:lnSpc>
              <a:spcBef>
                <a:spcPct val="0"/>
              </a:spcBef>
            </a:pPr>
            <a:r>
              <a:rPr lang="he-IL" sz="2099" b="1" i="1" u="sng">
                <a:solidFill>
                  <a:srgbClr val="000000"/>
                </a:solidFill>
                <a:latin typeface="Times New Roman Bold Italics"/>
                <a:ea typeface="Times New Roman Bold Italics"/>
                <a:cs typeface="Times New Roman Bold Italics"/>
                <a:sym typeface="Times New Roman Bold Italics"/>
                <a:hlinkClick r:id="rId3" tooltip="https://www.founderjar.com/online-travel-stats/#:~:text=Key%20Online%20Travel%20Booking%20Statistics%201%20The%20size,website%20visits%20before%20deciding%20and%20making%20a%20booking."/>
                <a:rtl/>
              </a:rPr>
              <a:t>‏</a:t>
            </a:r>
          </a:p>
          <a:p>
            <a:pPr algn="l">
              <a:lnSpc>
                <a:spcPts val="2939"/>
              </a:lnSpc>
              <a:spcBef>
                <a:spcPct val="0"/>
              </a:spcBef>
            </a:pPr>
            <a:endParaRPr lang="he-IL" sz="2099" b="1" i="1" u="sng">
              <a:solidFill>
                <a:srgbClr val="000000"/>
              </a:solidFill>
              <a:latin typeface="Times New Roman Bold Italics"/>
              <a:ea typeface="Times New Roman Bold Italics"/>
              <a:cs typeface="Times New Roman Bold Italics"/>
              <a:sym typeface="Times New Roman Bold Italics"/>
              <a:hlinkClick r:id="rId3" tooltip="https://www.founderjar.com/online-travel-stats/#:~:text=Key%20Online%20Travel%20Booking%20Statistics%201%20The%20size,website%20visits%20before%20deciding%20and%20making%20a%20booking."/>
              <a:rtl/>
            </a:endParaRPr>
          </a:p>
          <a:p>
            <a:pPr algn="l">
              <a:lnSpc>
                <a:spcPts val="2939"/>
              </a:lnSpc>
              <a:spcBef>
                <a:spcPct val="0"/>
              </a:spcBef>
            </a:pPr>
            <a:r>
              <a:rPr lang="en-US" sz="2099" i="1" u="sng" spc="-104">
                <a:solidFill>
                  <a:srgbClr val="000000"/>
                </a:solidFill>
                <a:latin typeface="Times New Roman Italics"/>
                <a:ea typeface="Times New Roman Italics"/>
                <a:cs typeface="Times New Roman Italics"/>
                <a:sym typeface="Times New Roman Italics"/>
                <a:hlinkClick r:id="rId3" tooltip="https://www.founderjar.com/online-travel-stats/#:~:text=Key%20Online%20Travel%20Booking%20Statistics%201%20The%20size,website%20visits%20before%20deciding%20and%20making%20a%20booking."/>
              </a:rPr>
              <a:t>6. </a:t>
            </a:r>
            <a:r>
              <a:rPr lang="en-US" sz="2099" b="1" i="1" spc="-104">
                <a:solidFill>
                  <a:srgbClr val="000000"/>
                </a:solidFill>
                <a:latin typeface="Times New Roman Bold Italics"/>
                <a:ea typeface="Times New Roman Bold Italics"/>
                <a:cs typeface="Times New Roman Bold Italics"/>
                <a:sym typeface="Times New Roman Bold Italics"/>
              </a:rPr>
              <a:t>According to the founderjar website article named 38 Online Travel Booking Statistics &amp; Trends of 2024 </a:t>
            </a:r>
          </a:p>
          <a:p>
            <a:pPr algn="l">
              <a:lnSpc>
                <a:spcPts val="2939"/>
              </a:lnSpc>
              <a:spcBef>
                <a:spcPct val="0"/>
              </a:spcBef>
            </a:pPr>
            <a:r>
              <a:rPr lang="en-US" sz="2099" b="1" i="1" u="sng">
                <a:solidFill>
                  <a:srgbClr val="000000"/>
                </a:solidFill>
                <a:latin typeface="Times New Roman Bold Italics"/>
                <a:ea typeface="Times New Roman Bold Italics"/>
                <a:cs typeface="Times New Roman Bold Italics"/>
                <a:sym typeface="Times New Roman Bold Italics"/>
                <a:hlinkClick r:id="rId3" tooltip="https://www.founderjar.com/online-travel-stats/#:~:text=Key%20Online%20Travel%20Booking%20Statistics%201%20The%20size,website%20visits%20before%20deciding%20and%20making%20a%20booking."/>
              </a:rPr>
              <a:t>https://www.founderjar.com/online-travel-stats/#:~:text=Key%20Online%20Travel%20Booking%20Statistics%201%20The%20size,website%20visits%20before%20deciding%20and%20making%20a%20booking.</a:t>
            </a:r>
            <a:r>
              <a:rPr lang="en-US" sz="2099" b="1">
                <a:solidFill>
                  <a:srgbClr val="000000"/>
                </a:solidFill>
                <a:latin typeface="Times New Roman Bold"/>
                <a:ea typeface="Times New Roman Bold"/>
                <a:cs typeface="Times New Roman Bold"/>
                <a:sym typeface="Times New Roman Bold"/>
              </a:rPr>
              <a:t>  </a:t>
            </a:r>
          </a:p>
          <a:p>
            <a:pPr algn="l">
              <a:lnSpc>
                <a:spcPts val="2939"/>
              </a:lnSpc>
              <a:spcBef>
                <a:spcPct val="0"/>
              </a:spcBef>
            </a:pPr>
            <a:endParaRPr lang="en-US" sz="2099" b="1">
              <a:solidFill>
                <a:srgbClr val="000000"/>
              </a:solidFill>
              <a:latin typeface="Times New Roman Bold"/>
              <a:ea typeface="Times New Roman Bold"/>
              <a:cs typeface="Times New Roman Bold"/>
              <a:sym typeface="Times New Roman Bold"/>
            </a:endParaRPr>
          </a:p>
          <a:p>
            <a:pPr algn="l">
              <a:lnSpc>
                <a:spcPts val="2939"/>
              </a:lnSpc>
              <a:spcBef>
                <a:spcPct val="0"/>
              </a:spcBef>
            </a:pPr>
            <a:endParaRPr lang="en-US" sz="2099" b="1">
              <a:solidFill>
                <a:srgbClr val="000000"/>
              </a:solidFill>
              <a:latin typeface="Times New Roman Bold"/>
              <a:ea typeface="Times New Roman Bold"/>
              <a:cs typeface="Times New Roman Bold"/>
              <a:sym typeface="Times New Roman Bold"/>
            </a:endParaRPr>
          </a:p>
          <a:p>
            <a:pPr algn="l">
              <a:lnSpc>
                <a:spcPts val="2939"/>
              </a:lnSpc>
              <a:spcBef>
                <a:spcPct val="0"/>
              </a:spcBef>
            </a:pPr>
            <a:endParaRPr lang="en-US" sz="2099" b="1">
              <a:solidFill>
                <a:srgbClr val="000000"/>
              </a:solidFill>
              <a:latin typeface="Times New Roman Bold"/>
              <a:ea typeface="Times New Roman Bold"/>
              <a:cs typeface="Times New Roman Bold"/>
              <a:sym typeface="Times New Roman Bold"/>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88888" y="1757486"/>
            <a:ext cx="6817181" cy="6817181"/>
            <a:chOff x="0" y="0"/>
            <a:chExt cx="837653" cy="837653"/>
          </a:xfrm>
        </p:grpSpPr>
        <p:sp>
          <p:nvSpPr>
            <p:cNvPr id="3" name="Freeform 3"/>
            <p:cNvSpPr/>
            <p:nvPr/>
          </p:nvSpPr>
          <p:spPr>
            <a:xfrm>
              <a:off x="0" y="0"/>
              <a:ext cx="837653" cy="837653"/>
            </a:xfrm>
            <a:custGeom>
              <a:avLst/>
              <a:gdLst/>
              <a:ahLst/>
              <a:cxnLst/>
              <a:rect l="l" t="t" r="r" b="b"/>
              <a:pathLst>
                <a:path w="837653" h="837653">
                  <a:moveTo>
                    <a:pt x="418826" y="0"/>
                  </a:moveTo>
                  <a:cubicBezTo>
                    <a:pt x="187515" y="0"/>
                    <a:pt x="0" y="187515"/>
                    <a:pt x="0" y="418826"/>
                  </a:cubicBezTo>
                  <a:cubicBezTo>
                    <a:pt x="0" y="650138"/>
                    <a:pt x="187515" y="837653"/>
                    <a:pt x="418826" y="837653"/>
                  </a:cubicBezTo>
                  <a:cubicBezTo>
                    <a:pt x="650138" y="837653"/>
                    <a:pt x="837653" y="650138"/>
                    <a:pt x="837653" y="418826"/>
                  </a:cubicBezTo>
                  <a:cubicBezTo>
                    <a:pt x="837653" y="187515"/>
                    <a:pt x="650138" y="0"/>
                    <a:pt x="418826" y="0"/>
                  </a:cubicBezTo>
                  <a:close/>
                </a:path>
              </a:pathLst>
            </a:custGeom>
            <a:solidFill>
              <a:srgbClr val="F5AF19"/>
            </a:solidFill>
          </p:spPr>
        </p:sp>
        <p:sp>
          <p:nvSpPr>
            <p:cNvPr id="4" name="TextBox 4"/>
            <p:cNvSpPr txBox="1"/>
            <p:nvPr/>
          </p:nvSpPr>
          <p:spPr>
            <a:xfrm>
              <a:off x="78530" y="21380"/>
              <a:ext cx="680593" cy="73774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287279" y="2055878"/>
            <a:ext cx="6220398" cy="6220398"/>
          </a:xfrm>
          <a:custGeom>
            <a:avLst/>
            <a:gdLst/>
            <a:ahLst/>
            <a:cxnLst/>
            <a:rect l="l" t="t" r="r" b="b"/>
            <a:pathLst>
              <a:path w="6220398" h="6220398">
                <a:moveTo>
                  <a:pt x="0" y="0"/>
                </a:moveTo>
                <a:lnTo>
                  <a:pt x="6220398" y="0"/>
                </a:lnTo>
                <a:lnTo>
                  <a:pt x="6220398" y="6220397"/>
                </a:lnTo>
                <a:lnTo>
                  <a:pt x="0" y="62203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462087" y="2138378"/>
            <a:ext cx="6055396" cy="6055396"/>
          </a:xfrm>
          <a:custGeom>
            <a:avLst/>
            <a:gdLst/>
            <a:ahLst/>
            <a:cxnLst/>
            <a:rect l="l" t="t" r="r" b="b"/>
            <a:pathLst>
              <a:path w="6055396" h="6055396">
                <a:moveTo>
                  <a:pt x="0" y="0"/>
                </a:moveTo>
                <a:lnTo>
                  <a:pt x="6055397" y="0"/>
                </a:lnTo>
                <a:lnTo>
                  <a:pt x="6055397" y="6055397"/>
                </a:lnTo>
                <a:lnTo>
                  <a:pt x="0" y="60553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519823" y="2399664"/>
            <a:ext cx="5805876" cy="5532824"/>
            <a:chOff x="0" y="0"/>
            <a:chExt cx="852913" cy="812800"/>
          </a:xfrm>
        </p:grpSpPr>
        <p:sp>
          <p:nvSpPr>
            <p:cNvPr id="8" name="Freeform 8"/>
            <p:cNvSpPr/>
            <p:nvPr/>
          </p:nvSpPr>
          <p:spPr>
            <a:xfrm>
              <a:off x="0" y="0"/>
              <a:ext cx="852913" cy="812800"/>
            </a:xfrm>
            <a:custGeom>
              <a:avLst/>
              <a:gdLst/>
              <a:ahLst/>
              <a:cxnLst/>
              <a:rect l="l" t="t" r="r" b="b"/>
              <a:pathLst>
                <a:path w="852913" h="812800">
                  <a:moveTo>
                    <a:pt x="426456" y="0"/>
                  </a:moveTo>
                  <a:cubicBezTo>
                    <a:pt x="190931" y="0"/>
                    <a:pt x="0" y="181951"/>
                    <a:pt x="0" y="406400"/>
                  </a:cubicBezTo>
                  <a:cubicBezTo>
                    <a:pt x="0" y="630849"/>
                    <a:pt x="190931" y="812800"/>
                    <a:pt x="426456" y="812800"/>
                  </a:cubicBezTo>
                  <a:cubicBezTo>
                    <a:pt x="661982" y="812800"/>
                    <a:pt x="852913" y="630849"/>
                    <a:pt x="852913" y="406400"/>
                  </a:cubicBezTo>
                  <a:cubicBezTo>
                    <a:pt x="852913" y="181951"/>
                    <a:pt x="661982" y="0"/>
                    <a:pt x="426456" y="0"/>
                  </a:cubicBezTo>
                  <a:close/>
                </a:path>
              </a:pathLst>
            </a:custGeom>
            <a:solidFill>
              <a:srgbClr val="FFBC00"/>
            </a:solidFill>
          </p:spPr>
        </p:sp>
        <p:sp>
          <p:nvSpPr>
            <p:cNvPr id="9" name="TextBox 9"/>
            <p:cNvSpPr txBox="1"/>
            <p:nvPr/>
          </p:nvSpPr>
          <p:spPr>
            <a:xfrm>
              <a:off x="79961" y="19050"/>
              <a:ext cx="692992" cy="71755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rot="-10800000">
            <a:off x="4397478" y="750863"/>
            <a:ext cx="4392637" cy="8785274"/>
          </a:xfrm>
          <a:custGeom>
            <a:avLst/>
            <a:gdLst/>
            <a:ahLst/>
            <a:cxnLst/>
            <a:rect l="l" t="t" r="r" b="b"/>
            <a:pathLst>
              <a:path w="4392637" h="8785274">
                <a:moveTo>
                  <a:pt x="0" y="0"/>
                </a:moveTo>
                <a:lnTo>
                  <a:pt x="4392637" y="0"/>
                </a:lnTo>
                <a:lnTo>
                  <a:pt x="4392637" y="8785274"/>
                </a:lnTo>
                <a:lnTo>
                  <a:pt x="0" y="87852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1" name="Group 11"/>
          <p:cNvGrpSpPr>
            <a:grpSpLocks noChangeAspect="1"/>
          </p:cNvGrpSpPr>
          <p:nvPr/>
        </p:nvGrpSpPr>
        <p:grpSpPr>
          <a:xfrm>
            <a:off x="1823139" y="2591748"/>
            <a:ext cx="5148678" cy="5148657"/>
            <a:chOff x="0" y="0"/>
            <a:chExt cx="6350000" cy="6349975"/>
          </a:xfrm>
        </p:grpSpPr>
        <p:sp>
          <p:nvSpPr>
            <p:cNvPr id="12" name="Freeform 1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25046" r="-25046"/>
              </a:stretch>
            </a:blipFill>
          </p:spPr>
        </p:sp>
      </p:grpSp>
      <p:sp>
        <p:nvSpPr>
          <p:cNvPr id="13" name="Freeform 13"/>
          <p:cNvSpPr/>
          <p:nvPr/>
        </p:nvSpPr>
        <p:spPr>
          <a:xfrm rot="-5400000">
            <a:off x="-1802175" y="4393923"/>
            <a:ext cx="5103504" cy="1499154"/>
          </a:xfrm>
          <a:custGeom>
            <a:avLst/>
            <a:gdLst/>
            <a:ahLst/>
            <a:cxnLst/>
            <a:rect l="l" t="t" r="r" b="b"/>
            <a:pathLst>
              <a:path w="5103504" h="1499154">
                <a:moveTo>
                  <a:pt x="0" y="0"/>
                </a:moveTo>
                <a:lnTo>
                  <a:pt x="5103504" y="0"/>
                </a:lnTo>
                <a:lnTo>
                  <a:pt x="5103504" y="1499154"/>
                </a:lnTo>
                <a:lnTo>
                  <a:pt x="0" y="149915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4" name="Group 14"/>
          <p:cNvGrpSpPr/>
          <p:nvPr/>
        </p:nvGrpSpPr>
        <p:grpSpPr>
          <a:xfrm>
            <a:off x="1303801" y="2353149"/>
            <a:ext cx="432044" cy="43204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AF19"/>
            </a:solidFill>
          </p:spPr>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246065" y="7456654"/>
            <a:ext cx="432044" cy="43204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AF19"/>
            </a:solidFill>
          </p:spPr>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03827" y="9089590"/>
            <a:ext cx="2831992" cy="2831992"/>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7335"/>
            </a:solidFill>
          </p:spPr>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823139" y="435103"/>
            <a:ext cx="1187194" cy="118719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7335"/>
            </a:solidFill>
          </p:spPr>
        </p:sp>
        <p:sp>
          <p:nvSpPr>
            <p:cNvPr id="25" name="TextBox 25"/>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7517484" y="8711283"/>
            <a:ext cx="1050577" cy="1050577"/>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7335"/>
            </a:solidFill>
          </p:spPr>
        </p:sp>
        <p:sp>
          <p:nvSpPr>
            <p:cNvPr id="28" name="TextBox 28"/>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8042772" y="-897152"/>
            <a:ext cx="1794303" cy="1794303"/>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p:spPr>
        </p:sp>
        <p:sp>
          <p:nvSpPr>
            <p:cNvPr id="31" name="TextBox 3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32" name="Freeform 32"/>
          <p:cNvSpPr/>
          <p:nvPr/>
        </p:nvSpPr>
        <p:spPr>
          <a:xfrm>
            <a:off x="10136677" y="5047443"/>
            <a:ext cx="9897851" cy="1115758"/>
          </a:xfrm>
          <a:custGeom>
            <a:avLst/>
            <a:gdLst/>
            <a:ahLst/>
            <a:cxnLst/>
            <a:rect l="l" t="t" r="r" b="b"/>
            <a:pathLst>
              <a:path w="9897851" h="1115758">
                <a:moveTo>
                  <a:pt x="0" y="0"/>
                </a:moveTo>
                <a:lnTo>
                  <a:pt x="9897851" y="0"/>
                </a:lnTo>
                <a:lnTo>
                  <a:pt x="9897851" y="1115758"/>
                </a:lnTo>
                <a:lnTo>
                  <a:pt x="0" y="111575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3" name="Freeform 33"/>
          <p:cNvSpPr/>
          <p:nvPr/>
        </p:nvSpPr>
        <p:spPr>
          <a:xfrm>
            <a:off x="11685715" y="7143048"/>
            <a:ext cx="5789464" cy="2266455"/>
          </a:xfrm>
          <a:custGeom>
            <a:avLst/>
            <a:gdLst/>
            <a:ahLst/>
            <a:cxnLst/>
            <a:rect l="l" t="t" r="r" b="b"/>
            <a:pathLst>
              <a:path w="5789464" h="2266455">
                <a:moveTo>
                  <a:pt x="0" y="0"/>
                </a:moveTo>
                <a:lnTo>
                  <a:pt x="5789464" y="0"/>
                </a:lnTo>
                <a:lnTo>
                  <a:pt x="5789464" y="2266455"/>
                </a:lnTo>
                <a:lnTo>
                  <a:pt x="0" y="2266455"/>
                </a:lnTo>
                <a:lnTo>
                  <a:pt x="0" y="0"/>
                </a:lnTo>
                <a:close/>
              </a:path>
            </a:pathLst>
          </a:custGeom>
          <a:blipFill>
            <a:blip r:embed="rId11"/>
            <a:stretch>
              <a:fillRect t="-77360" b="-78081"/>
            </a:stretch>
          </a:blipFill>
        </p:spPr>
      </p:sp>
      <p:sp>
        <p:nvSpPr>
          <p:cNvPr id="34" name="TextBox 34"/>
          <p:cNvSpPr txBox="1"/>
          <p:nvPr/>
        </p:nvSpPr>
        <p:spPr>
          <a:xfrm>
            <a:off x="11220327" y="3507715"/>
            <a:ext cx="5970332" cy="1313823"/>
          </a:xfrm>
          <a:prstGeom prst="rect">
            <a:avLst/>
          </a:prstGeom>
        </p:spPr>
        <p:txBody>
          <a:bodyPr lIns="0" tIns="0" rIns="0" bIns="0" rtlCol="0" anchor="t">
            <a:spAutoFit/>
          </a:bodyPr>
          <a:lstStyle/>
          <a:p>
            <a:pPr algn="r">
              <a:lnSpc>
                <a:spcPts val="9839"/>
              </a:lnSpc>
            </a:pPr>
            <a:r>
              <a:rPr lang="en-US" sz="8199" b="1">
                <a:solidFill>
                  <a:srgbClr val="000000"/>
                </a:solidFill>
                <a:latin typeface="Poppins Bold"/>
                <a:ea typeface="Poppins Bold"/>
                <a:cs typeface="Poppins Bold"/>
                <a:sym typeface="Poppins Bold"/>
              </a:rPr>
              <a:t>Thank You</a:t>
            </a:r>
          </a:p>
        </p:txBody>
      </p:sp>
      <p:sp>
        <p:nvSpPr>
          <p:cNvPr id="35" name="TextBox 35"/>
          <p:cNvSpPr txBox="1"/>
          <p:nvPr/>
        </p:nvSpPr>
        <p:spPr>
          <a:xfrm>
            <a:off x="11208512" y="5279652"/>
            <a:ext cx="5989652" cy="676156"/>
          </a:xfrm>
          <a:prstGeom prst="rect">
            <a:avLst/>
          </a:prstGeom>
        </p:spPr>
        <p:txBody>
          <a:bodyPr lIns="0" tIns="0" rIns="0" bIns="0" rtlCol="0" anchor="t">
            <a:spAutoFit/>
          </a:bodyPr>
          <a:lstStyle/>
          <a:p>
            <a:pPr algn="r">
              <a:lnSpc>
                <a:spcPts val="5147"/>
              </a:lnSpc>
            </a:pPr>
            <a:r>
              <a:rPr lang="en-US" sz="4289" b="1">
                <a:solidFill>
                  <a:srgbClr val="FFFFFF"/>
                </a:solidFill>
                <a:latin typeface="Poppins Semi-Bold"/>
                <a:ea typeface="Poppins Semi-Bold"/>
                <a:cs typeface="Poppins Semi-Bold"/>
                <a:sym typeface="Poppins Semi-Bold"/>
              </a:rPr>
              <a:t>For Your Attention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92</Slides>
  <Notes>0</Notes>
  <HiddenSlides>0</HiddenSlides>
  <MMClips>0</MMClips>
  <ScaleCrop>false</ScaleCrop>
  <HeadingPairs>
    <vt:vector size="4" baseType="variant">
      <vt:variant>
        <vt:lpstr>Theme</vt:lpstr>
      </vt:variant>
      <vt:variant>
        <vt:i4>1</vt:i4>
      </vt:variant>
      <vt:variant>
        <vt:lpstr>Slide Titles</vt:lpstr>
      </vt:variant>
      <vt:variant>
        <vt:i4>92</vt:i4>
      </vt:variant>
    </vt:vector>
  </HeadingPairs>
  <TitlesOfParts>
    <vt:vector size="9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Travia</dc:title>
  <cp:lastModifiedBy>Kareem Atef</cp:lastModifiedBy>
  <cp:revision>2</cp:revision>
  <dcterms:created xsi:type="dcterms:W3CDTF">2006-08-16T00:00:00Z</dcterms:created>
  <dcterms:modified xsi:type="dcterms:W3CDTF">2025-01-05T16:36:06Z</dcterms:modified>
  <dc:identifier>DAGbGu5oC4Y</dc:identifier>
</cp:coreProperties>
</file>